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396" r:id="rId1"/>
  </p:sldMasterIdLst>
  <p:notesMasterIdLst>
    <p:notesMasterId r:id="rId26"/>
  </p:notesMasterIdLst>
  <p:handoutMasterIdLst>
    <p:handoutMasterId r:id="rId27"/>
  </p:handoutMasterIdLst>
  <p:sldIdLst>
    <p:sldId id="283" r:id="rId2"/>
    <p:sldId id="285" r:id="rId3"/>
    <p:sldId id="287"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H"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9" autoAdjust="0"/>
    <p:restoredTop sz="86490" autoAdjust="0"/>
  </p:normalViewPr>
  <p:slideViewPr>
    <p:cSldViewPr>
      <p:cViewPr>
        <p:scale>
          <a:sx n="53" d="100"/>
          <a:sy n="53" d="100"/>
        </p:scale>
        <p:origin x="-1374" y="-996"/>
      </p:cViewPr>
      <p:guideLst>
        <p:guide orient="horz" pos="2160"/>
        <p:guide pos="2880"/>
      </p:guideLst>
    </p:cSldViewPr>
  </p:slideViewPr>
  <p:outlineViewPr>
    <p:cViewPr>
      <p:scale>
        <a:sx n="33" d="100"/>
        <a:sy n="33" d="100"/>
      </p:scale>
      <p:origin x="0" y="7998"/>
    </p:cViewPr>
  </p:outlineViewPr>
  <p:notesTextViewPr>
    <p:cViewPr>
      <p:scale>
        <a:sx n="100" d="100"/>
        <a:sy n="100" d="100"/>
      </p:scale>
      <p:origin x="0" y="0"/>
    </p:cViewPr>
  </p:notesTextViewPr>
  <p:sorterViewPr>
    <p:cViewPr>
      <p:scale>
        <a:sx n="94" d="100"/>
        <a:sy n="9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LDrive51B\HQ-Private3\wb356103\Home\2012-05%20ICGFM\Brandon\PEFA%20Stats-Apr.%202,%202012-S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LDrive51B\HQ-Private3\wb356103\Home\2012-05%20ICGFM\Brandon\PEFA%20Stats-Apr.%202,%202012-S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LDrive51B\HQ-Private3\wb356103\Home\2012-05%20ICGFM\Brandon\PEFA%20Stats-Apr.%202,%202012-S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'Charts and Graphs-Aggregate'!$A$7</c:f>
              <c:strCache>
                <c:ptCount val="1"/>
                <c:pt idx="0">
                  <c:v>Final</c:v>
                </c:pt>
              </c:strCache>
            </c:strRef>
          </c:tx>
          <c:spPr>
            <a:ln w="12700">
              <a:solidFill>
                <a:schemeClr val="accent5">
                  <a:lumMod val="60000"/>
                  <a:lumOff val="40000"/>
                </a:schemeClr>
              </a:solidFill>
              <a:prstDash val="solid"/>
            </a:ln>
          </c:spPr>
          <c:marker>
            <c:symbol val="triangle"/>
            <c:size val="7"/>
            <c:spPr>
              <a:solidFill>
                <a:schemeClr val="accent5">
                  <a:lumMod val="60000"/>
                  <a:lumOff val="40000"/>
                </a:schemeClr>
              </a:solidFill>
              <a:ln>
                <a:solidFill>
                  <a:schemeClr val="accent5">
                    <a:lumMod val="60000"/>
                    <a:lumOff val="40000"/>
                  </a:schemeClr>
                </a:solidFill>
                <a:prstDash val="solid"/>
              </a:ln>
            </c:spPr>
          </c:marker>
          <c:cat>
            <c:strRef>
              <c:f>'Charts and Graphs-Aggregate'!$B$6:$CG$6</c:f>
              <c:strCache>
                <c:ptCount val="84"/>
                <c:pt idx="0">
                  <c:v>May '05</c:v>
                </c:pt>
                <c:pt idx="3">
                  <c:v>Aug '05</c:v>
                </c:pt>
                <c:pt idx="6">
                  <c:v>Nov '05</c:v>
                </c:pt>
                <c:pt idx="8">
                  <c:v>Jan '06</c:v>
                </c:pt>
                <c:pt idx="12">
                  <c:v>May '06</c:v>
                </c:pt>
                <c:pt idx="17">
                  <c:v>Oct '06</c:v>
                </c:pt>
                <c:pt idx="22">
                  <c:v>Mar '07</c:v>
                </c:pt>
                <c:pt idx="27">
                  <c:v>Aug '07</c:v>
                </c:pt>
                <c:pt idx="34">
                  <c:v>Mar '08</c:v>
                </c:pt>
                <c:pt idx="39">
                  <c:v>Aug '08</c:v>
                </c:pt>
                <c:pt idx="45">
                  <c:v>Feb '09</c:v>
                </c:pt>
                <c:pt idx="53">
                  <c:v>Oct '09</c:v>
                </c:pt>
                <c:pt idx="59">
                  <c:v>Apr '10</c:v>
                </c:pt>
                <c:pt idx="65">
                  <c:v>Oct '10</c:v>
                </c:pt>
                <c:pt idx="70">
                  <c:v>Mar '11</c:v>
                </c:pt>
                <c:pt idx="76">
                  <c:v>Sep '11</c:v>
                </c:pt>
                <c:pt idx="83">
                  <c:v>Apr '12</c:v>
                </c:pt>
              </c:strCache>
            </c:strRef>
          </c:cat>
          <c:val>
            <c:numRef>
              <c:f>'Charts and Graphs-Aggregate'!$B$7:$CG$7</c:f>
              <c:numCache>
                <c:formatCode>General</c:formatCode>
                <c:ptCount val="84"/>
                <c:pt idx="0">
                  <c:v>0</c:v>
                </c:pt>
                <c:pt idx="3">
                  <c:v>2</c:v>
                </c:pt>
                <c:pt idx="6">
                  <c:v>4</c:v>
                </c:pt>
                <c:pt idx="8">
                  <c:v>8</c:v>
                </c:pt>
                <c:pt idx="12">
                  <c:v>10</c:v>
                </c:pt>
                <c:pt idx="17">
                  <c:v>12</c:v>
                </c:pt>
                <c:pt idx="22">
                  <c:v>24</c:v>
                </c:pt>
                <c:pt idx="27">
                  <c:v>41</c:v>
                </c:pt>
                <c:pt idx="34">
                  <c:v>52</c:v>
                </c:pt>
                <c:pt idx="39">
                  <c:v>68</c:v>
                </c:pt>
                <c:pt idx="45">
                  <c:v>77</c:v>
                </c:pt>
                <c:pt idx="53">
                  <c:v>102</c:v>
                </c:pt>
                <c:pt idx="59">
                  <c:v>132</c:v>
                </c:pt>
                <c:pt idx="65">
                  <c:v>155</c:v>
                </c:pt>
                <c:pt idx="70">
                  <c:v>173</c:v>
                </c:pt>
                <c:pt idx="76">
                  <c:v>185</c:v>
                </c:pt>
                <c:pt idx="83">
                  <c:v>217</c:v>
                </c:pt>
              </c:numCache>
            </c:numRef>
          </c:val>
          <c:smooth val="0"/>
        </c:ser>
        <c:ser>
          <c:idx val="1"/>
          <c:order val="1"/>
          <c:tx>
            <c:strRef>
              <c:f>'Charts and Graphs-Aggregate'!$A$8</c:f>
              <c:strCache>
                <c:ptCount val="1"/>
                <c:pt idx="0">
                  <c:v>Draft</c:v>
                </c:pt>
              </c:strCache>
            </c:strRef>
          </c:tx>
          <c:cat>
            <c:strRef>
              <c:f>'Charts and Graphs-Aggregate'!$B$6:$CG$6</c:f>
              <c:strCache>
                <c:ptCount val="84"/>
                <c:pt idx="0">
                  <c:v>May '05</c:v>
                </c:pt>
                <c:pt idx="3">
                  <c:v>Aug '05</c:v>
                </c:pt>
                <c:pt idx="6">
                  <c:v>Nov '05</c:v>
                </c:pt>
                <c:pt idx="8">
                  <c:v>Jan '06</c:v>
                </c:pt>
                <c:pt idx="12">
                  <c:v>May '06</c:v>
                </c:pt>
                <c:pt idx="17">
                  <c:v>Oct '06</c:v>
                </c:pt>
                <c:pt idx="22">
                  <c:v>Mar '07</c:v>
                </c:pt>
                <c:pt idx="27">
                  <c:v>Aug '07</c:v>
                </c:pt>
                <c:pt idx="34">
                  <c:v>Mar '08</c:v>
                </c:pt>
                <c:pt idx="39">
                  <c:v>Aug '08</c:v>
                </c:pt>
                <c:pt idx="45">
                  <c:v>Feb '09</c:v>
                </c:pt>
                <c:pt idx="53">
                  <c:v>Oct '09</c:v>
                </c:pt>
                <c:pt idx="59">
                  <c:v>Apr '10</c:v>
                </c:pt>
                <c:pt idx="65">
                  <c:v>Oct '10</c:v>
                </c:pt>
                <c:pt idx="70">
                  <c:v>Mar '11</c:v>
                </c:pt>
                <c:pt idx="76">
                  <c:v>Sep '11</c:v>
                </c:pt>
                <c:pt idx="83">
                  <c:v>Apr '12</c:v>
                </c:pt>
              </c:strCache>
            </c:strRef>
          </c:cat>
          <c:val>
            <c:numRef>
              <c:f>'Charts and Graphs-Aggregate'!$B$8:$CG$8</c:f>
              <c:numCache>
                <c:formatCode>General</c:formatCode>
                <c:ptCount val="84"/>
                <c:pt idx="0">
                  <c:v>0</c:v>
                </c:pt>
                <c:pt idx="3">
                  <c:v>2</c:v>
                </c:pt>
                <c:pt idx="6">
                  <c:v>0</c:v>
                </c:pt>
                <c:pt idx="8">
                  <c:v>5</c:v>
                </c:pt>
                <c:pt idx="12">
                  <c:v>13</c:v>
                </c:pt>
                <c:pt idx="17">
                  <c:v>21</c:v>
                </c:pt>
                <c:pt idx="22">
                  <c:v>21</c:v>
                </c:pt>
                <c:pt idx="27">
                  <c:v>26</c:v>
                </c:pt>
                <c:pt idx="34">
                  <c:v>31</c:v>
                </c:pt>
                <c:pt idx="39">
                  <c:v>31</c:v>
                </c:pt>
                <c:pt idx="45">
                  <c:v>47</c:v>
                </c:pt>
                <c:pt idx="53">
                  <c:v>49</c:v>
                </c:pt>
                <c:pt idx="59">
                  <c:v>44</c:v>
                </c:pt>
                <c:pt idx="65">
                  <c:v>51</c:v>
                </c:pt>
                <c:pt idx="70">
                  <c:v>54</c:v>
                </c:pt>
                <c:pt idx="76">
                  <c:v>60</c:v>
                </c:pt>
                <c:pt idx="83">
                  <c:v>68</c:v>
                </c:pt>
              </c:numCache>
            </c:numRef>
          </c:val>
          <c:smooth val="0"/>
        </c:ser>
        <c:ser>
          <c:idx val="2"/>
          <c:order val="2"/>
          <c:tx>
            <c:strRef>
              <c:f>'Charts and Graphs-Aggregate'!$A$10</c:f>
              <c:strCache>
                <c:ptCount val="1"/>
                <c:pt idx="0">
                  <c:v>Public</c:v>
                </c:pt>
              </c:strCache>
            </c:strRef>
          </c:tx>
          <c:cat>
            <c:strRef>
              <c:f>'Charts and Graphs-Aggregate'!$B$6:$CG$6</c:f>
              <c:strCache>
                <c:ptCount val="84"/>
                <c:pt idx="0">
                  <c:v>May '05</c:v>
                </c:pt>
                <c:pt idx="3">
                  <c:v>Aug '05</c:v>
                </c:pt>
                <c:pt idx="6">
                  <c:v>Nov '05</c:v>
                </c:pt>
                <c:pt idx="8">
                  <c:v>Jan '06</c:v>
                </c:pt>
                <c:pt idx="12">
                  <c:v>May '06</c:v>
                </c:pt>
                <c:pt idx="17">
                  <c:v>Oct '06</c:v>
                </c:pt>
                <c:pt idx="22">
                  <c:v>Mar '07</c:v>
                </c:pt>
                <c:pt idx="27">
                  <c:v>Aug '07</c:v>
                </c:pt>
                <c:pt idx="34">
                  <c:v>Mar '08</c:v>
                </c:pt>
                <c:pt idx="39">
                  <c:v>Aug '08</c:v>
                </c:pt>
                <c:pt idx="45">
                  <c:v>Feb '09</c:v>
                </c:pt>
                <c:pt idx="53">
                  <c:v>Oct '09</c:v>
                </c:pt>
                <c:pt idx="59">
                  <c:v>Apr '10</c:v>
                </c:pt>
                <c:pt idx="65">
                  <c:v>Oct '10</c:v>
                </c:pt>
                <c:pt idx="70">
                  <c:v>Mar '11</c:v>
                </c:pt>
                <c:pt idx="76">
                  <c:v>Sep '11</c:v>
                </c:pt>
                <c:pt idx="83">
                  <c:v>Apr '12</c:v>
                </c:pt>
              </c:strCache>
            </c:strRef>
          </c:cat>
          <c:val>
            <c:numRef>
              <c:f>'Charts and Graphs-Aggregate'!$B$10:$CG$10</c:f>
              <c:numCache>
                <c:formatCode>General</c:formatCode>
                <c:ptCount val="84"/>
                <c:pt idx="0">
                  <c:v>0</c:v>
                </c:pt>
                <c:pt idx="3">
                  <c:v>0</c:v>
                </c:pt>
                <c:pt idx="6">
                  <c:v>0</c:v>
                </c:pt>
                <c:pt idx="8">
                  <c:v>1</c:v>
                </c:pt>
                <c:pt idx="12">
                  <c:v>4</c:v>
                </c:pt>
                <c:pt idx="17">
                  <c:v>6</c:v>
                </c:pt>
                <c:pt idx="22">
                  <c:v>8</c:v>
                </c:pt>
                <c:pt idx="27">
                  <c:v>14</c:v>
                </c:pt>
                <c:pt idx="34">
                  <c:v>28</c:v>
                </c:pt>
                <c:pt idx="39">
                  <c:v>42</c:v>
                </c:pt>
                <c:pt idx="45">
                  <c:v>51</c:v>
                </c:pt>
                <c:pt idx="53">
                  <c:v>57</c:v>
                </c:pt>
                <c:pt idx="59">
                  <c:v>68</c:v>
                </c:pt>
                <c:pt idx="65">
                  <c:v>88</c:v>
                </c:pt>
                <c:pt idx="70">
                  <c:v>93</c:v>
                </c:pt>
                <c:pt idx="76">
                  <c:v>116</c:v>
                </c:pt>
                <c:pt idx="83">
                  <c:v>133</c:v>
                </c:pt>
              </c:numCache>
            </c:numRef>
          </c:val>
          <c:smooth val="0"/>
        </c:ser>
        <c:dLbls>
          <c:showLegendKey val="0"/>
          <c:showVal val="0"/>
          <c:showCatName val="0"/>
          <c:showSerName val="0"/>
          <c:showPercent val="0"/>
          <c:showBubbleSize val="0"/>
        </c:dLbls>
        <c:hiLowLines>
          <c:spPr>
            <a:ln w="25400">
              <a:solidFill>
                <a:schemeClr val="tx1">
                  <a:alpha val="0"/>
                </a:schemeClr>
              </a:solidFill>
            </a:ln>
            <a:effectLst>
              <a:outerShdw blurRad="50800" dist="50800" dir="5400000" algn="ctr" rotWithShape="0">
                <a:schemeClr val="tx1"/>
              </a:outerShdw>
            </a:effectLst>
          </c:spPr>
        </c:hiLowLines>
        <c:marker val="1"/>
        <c:smooth val="0"/>
        <c:axId val="112833664"/>
        <c:axId val="112835584"/>
      </c:lineChart>
      <c:catAx>
        <c:axId val="112833664"/>
        <c:scaling>
          <c:orientation val="minMax"/>
        </c:scaling>
        <c:delete val="0"/>
        <c:axPos val="b"/>
        <c:title>
          <c:tx>
            <c:rich>
              <a:bodyPr/>
              <a:lstStyle/>
              <a:p>
                <a:pPr>
                  <a:defRPr/>
                </a:pPr>
                <a:r>
                  <a:rPr lang="hr-HR" sz="1100" b="1" dirty="0" smtClean="0"/>
                  <a:t>Datum ažuriranja statusa PEFA procjena</a:t>
                </a:r>
                <a:endParaRPr lang="en-US" sz="1100" b="1" dirty="0"/>
              </a:p>
            </c:rich>
          </c:tx>
          <c:layout/>
          <c:overlay val="0"/>
        </c:title>
        <c:numFmt formatCode="General" sourceLinked="1"/>
        <c:majorTickMark val="none"/>
        <c:minorTickMark val="none"/>
        <c:tickLblPos val="nextTo"/>
        <c:spPr>
          <a:ln w="3175">
            <a:solidFill>
              <a:srgbClr val="000000"/>
            </a:solidFill>
            <a:prstDash val="solid"/>
          </a:ln>
        </c:spPr>
        <c:txPr>
          <a:bodyPr rot="-1680000" vert="horz"/>
          <a:lstStyle/>
          <a:p>
            <a:pPr>
              <a:defRPr sz="800" b="0" i="0" u="none" strike="noStrike" baseline="0">
                <a:solidFill>
                  <a:srgbClr val="000000"/>
                </a:solidFill>
                <a:latin typeface="Arial"/>
                <a:ea typeface="Arial"/>
                <a:cs typeface="Arial"/>
              </a:defRPr>
            </a:pPr>
            <a:endParaRPr lang="sr-Latn-RS"/>
          </a:p>
        </c:txPr>
        <c:crossAx val="112835584"/>
        <c:crosses val="autoZero"/>
        <c:auto val="1"/>
        <c:lblAlgn val="ctr"/>
        <c:lblOffset val="100"/>
        <c:tickLblSkip val="1"/>
        <c:tickMarkSkip val="1"/>
        <c:noMultiLvlLbl val="0"/>
      </c:catAx>
      <c:valAx>
        <c:axId val="112835584"/>
        <c:scaling>
          <c:orientation val="minMax"/>
        </c:scaling>
        <c:delete val="0"/>
        <c:axPos val="l"/>
        <c:majorGridlines>
          <c:spPr>
            <a:ln w="9525">
              <a:solidFill>
                <a:srgbClr val="000000"/>
              </a:solidFill>
              <a:prstDash val="sysDash"/>
            </a:ln>
          </c:spPr>
        </c:majorGridlines>
        <c:title>
          <c:tx>
            <c:rich>
              <a:bodyPr/>
              <a:lstStyle/>
              <a:p>
                <a:pPr>
                  <a:defRPr sz="900" b="1" i="0" u="none" strike="noStrike" baseline="0">
                    <a:solidFill>
                      <a:srgbClr val="000000"/>
                    </a:solidFill>
                    <a:latin typeface="Arial"/>
                    <a:ea typeface="Arial"/>
                    <a:cs typeface="Arial"/>
                  </a:defRPr>
                </a:pPr>
                <a:r>
                  <a:rPr lang="hr-HR" sz="1100" b="1" i="0" baseline="0" dirty="0" smtClean="0"/>
                  <a:t>Broj izvješća PEFA procjena</a:t>
                </a:r>
                <a:endParaRPr lang="en-US" sz="1100" b="1" i="0" baseline="0" dirty="0"/>
              </a:p>
            </c:rich>
          </c:tx>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700" b="0" i="0" u="none" strike="noStrike" baseline="0">
                <a:solidFill>
                  <a:srgbClr val="000000"/>
                </a:solidFill>
                <a:latin typeface="Arial"/>
                <a:ea typeface="Arial"/>
                <a:cs typeface="Arial"/>
              </a:defRPr>
            </a:pPr>
            <a:endParaRPr lang="sr-Latn-RS"/>
          </a:p>
        </c:txPr>
        <c:crossAx val="112833664"/>
        <c:crosses val="autoZero"/>
        <c:crossBetween val="between"/>
        <c:majorUnit val="25"/>
      </c:valAx>
      <c:spPr>
        <a:noFill/>
        <a:ln w="25400">
          <a:noFill/>
        </a:ln>
      </c:spPr>
    </c:plotArea>
    <c:legend>
      <c:legendPos val="r"/>
      <c:layout/>
      <c:overlay val="0"/>
      <c:spPr>
        <a:solidFill>
          <a:srgbClr val="FFFFFF"/>
        </a:solidFill>
        <a:ln w="25400">
          <a:noFill/>
        </a:ln>
      </c:spPr>
      <c:txPr>
        <a:bodyPr/>
        <a:lstStyle/>
        <a:p>
          <a:pPr>
            <a:defRPr sz="1050" b="0" i="0" u="none" strike="noStrike" baseline="0">
              <a:solidFill>
                <a:srgbClr val="000000"/>
              </a:solidFill>
              <a:latin typeface="Arial"/>
              <a:ea typeface="Arial"/>
              <a:cs typeface="Arial"/>
            </a:defRPr>
          </a:pPr>
          <a:endParaRPr lang="sr-Latn-RS"/>
        </a:p>
      </c:txPr>
    </c:legend>
    <c:plotVisOnly val="1"/>
    <c:dispBlanksAs val="span"/>
    <c:showDLblsOverMax val="0"/>
  </c:chart>
  <c:spPr>
    <a:solidFill>
      <a:schemeClr val="tx1">
        <a:lumMod val="20000"/>
        <a:lumOff val="80000"/>
      </a:schemeClr>
    </a:solidFill>
    <a:ln w="12700">
      <a:solidFill>
        <a:srgbClr val="FFFFFF"/>
      </a:solidFill>
      <a:prstDash val="solid"/>
    </a:ln>
  </c:spPr>
  <c:txPr>
    <a:bodyPr/>
    <a:lstStyle/>
    <a:p>
      <a:pPr>
        <a:defRPr sz="1425" b="0" i="0" u="none" strike="noStrike" baseline="0">
          <a:solidFill>
            <a:srgbClr val="000000"/>
          </a:solidFill>
          <a:latin typeface="Arial"/>
          <a:ea typeface="Arial"/>
          <a:cs typeface="Arial"/>
        </a:defRPr>
      </a:pPr>
      <a:endParaRPr lang="sr-Latn-R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pie3DChart>
        <c:varyColors val="1"/>
        <c:ser>
          <c:idx val="0"/>
          <c:order val="0"/>
          <c:dPt>
            <c:idx val="6"/>
            <c:bubble3D val="0"/>
            <c:spPr>
              <a:solidFill>
                <a:schemeClr val="tx1">
                  <a:lumMod val="60000"/>
                  <a:lumOff val="40000"/>
                </a:schemeClr>
              </a:solidFill>
            </c:spPr>
          </c:dPt>
          <c:dLbls>
            <c:dLbl>
              <c:idx val="0"/>
              <c:layout/>
              <c:dLblPos val="outEnd"/>
              <c:showLegendKey val="0"/>
              <c:showVal val="0"/>
              <c:showCatName val="0"/>
              <c:showSerName val="0"/>
              <c:showPercent val="1"/>
              <c:showBubbleSize val="0"/>
            </c:dLbl>
            <c:dLbl>
              <c:idx val="1"/>
              <c:layout>
                <c:manualLayout>
                  <c:x val="5.7010115114921732E-4"/>
                  <c:y val="1.9375762743033076E-3"/>
                </c:manualLayout>
              </c:layout>
              <c:showLegendKey val="0"/>
              <c:showVal val="0"/>
              <c:showCatName val="0"/>
              <c:showSerName val="0"/>
              <c:showPercent val="1"/>
              <c:showBubbleSize val="0"/>
            </c:dLbl>
            <c:dLbl>
              <c:idx val="2"/>
              <c:layout>
                <c:manualLayout>
                  <c:x val="8.3006865521122089E-4"/>
                  <c:y val="-7.8248658408144843E-3"/>
                </c:manualLayout>
              </c:layout>
              <c:showLegendKey val="0"/>
              <c:showVal val="0"/>
              <c:showCatName val="0"/>
              <c:showSerName val="0"/>
              <c:showPercent val="1"/>
              <c:showBubbleSize val="0"/>
            </c:dLbl>
            <c:dLbl>
              <c:idx val="3"/>
              <c:layout>
                <c:manualLayout>
                  <c:x val="1.3383671868602717E-2"/>
                  <c:y val="1.8242244309625243E-2"/>
                </c:manualLayout>
              </c:layout>
              <c:showLegendKey val="0"/>
              <c:showVal val="0"/>
              <c:showCatName val="0"/>
              <c:showSerName val="0"/>
              <c:showPercent val="1"/>
              <c:showBubbleSize val="0"/>
            </c:dLbl>
            <c:dLbl>
              <c:idx val="4"/>
              <c:layout>
                <c:manualLayout>
                  <c:x val="1.3512879855535393E-2"/>
                  <c:y val="1.2196721311475443E-2"/>
                </c:manualLayout>
              </c:layout>
              <c:showLegendKey val="0"/>
              <c:showVal val="0"/>
              <c:showCatName val="0"/>
              <c:showSerName val="0"/>
              <c:showPercent val="1"/>
              <c:showBubbleSize val="0"/>
            </c:dLbl>
            <c:dLbl>
              <c:idx val="5"/>
              <c:layout>
                <c:manualLayout>
                  <c:x val="2.162540027324171E-2"/>
                  <c:y val="-2.6293528595549812E-3"/>
                </c:manualLayout>
              </c:layout>
              <c:showLegendKey val="0"/>
              <c:showVal val="0"/>
              <c:showCatName val="0"/>
              <c:showSerName val="0"/>
              <c:showPercent val="1"/>
              <c:showBubbleSize val="0"/>
            </c:dLbl>
            <c:dLbl>
              <c:idx val="6"/>
              <c:layout>
                <c:manualLayout>
                  <c:x val="1.4363032207180961E-2"/>
                  <c:y val="-1.2298844810003842E-2"/>
                </c:manualLayout>
              </c:layout>
              <c:showLegendKey val="0"/>
              <c:showVal val="0"/>
              <c:showCatName val="0"/>
              <c:showSerName val="0"/>
              <c:showPercent val="1"/>
              <c:showBubbleSize val="0"/>
            </c:dLbl>
            <c:showLegendKey val="0"/>
            <c:showVal val="0"/>
            <c:showCatName val="0"/>
            <c:showSerName val="0"/>
            <c:showPercent val="1"/>
            <c:showBubbleSize val="0"/>
            <c:showLeaderLines val="0"/>
          </c:dLbls>
          <c:cat>
            <c:strRef>
              <c:f>'Charts and Graphs-Aggregate'!$A$74:$A$81</c:f>
              <c:strCache>
                <c:ptCount val="8"/>
                <c:pt idx="0">
                  <c:v>East Asia and Pacific</c:v>
                </c:pt>
                <c:pt idx="1">
                  <c:v>Europe and Central Asia</c:v>
                </c:pt>
                <c:pt idx="2">
                  <c:v>Latin American &amp; Caribbean</c:v>
                </c:pt>
                <c:pt idx="3">
                  <c:v>Middle East &amp; North Africa</c:v>
                </c:pt>
                <c:pt idx="4">
                  <c:v>South Asia</c:v>
                </c:pt>
                <c:pt idx="5">
                  <c:v>North America</c:v>
                </c:pt>
                <c:pt idx="6">
                  <c:v>Sub-Saharan Africa</c:v>
                </c:pt>
                <c:pt idx="7">
                  <c:v>Western Europe</c:v>
                </c:pt>
              </c:strCache>
            </c:strRef>
          </c:cat>
          <c:val>
            <c:numRef>
              <c:f>'Charts and Graphs-Aggregate'!$B$74:$B$81</c:f>
              <c:numCache>
                <c:formatCode>General</c:formatCode>
                <c:ptCount val="8"/>
                <c:pt idx="0">
                  <c:v>32</c:v>
                </c:pt>
                <c:pt idx="1">
                  <c:v>35</c:v>
                </c:pt>
                <c:pt idx="2">
                  <c:v>56</c:v>
                </c:pt>
                <c:pt idx="3">
                  <c:v>13</c:v>
                </c:pt>
                <c:pt idx="4">
                  <c:v>17</c:v>
                </c:pt>
                <c:pt idx="5">
                  <c:v>1</c:v>
                </c:pt>
                <c:pt idx="6">
                  <c:v>129</c:v>
                </c:pt>
                <c:pt idx="7">
                  <c:v>2</c:v>
                </c:pt>
              </c:numCache>
            </c:numRef>
          </c:val>
        </c:ser>
        <c:dLbls>
          <c:showLegendKey val="0"/>
          <c:showVal val="0"/>
          <c:showCatName val="0"/>
          <c:showSerName val="0"/>
          <c:showPercent val="0"/>
          <c:showBubbleSize val="0"/>
          <c:showLeaderLines val="0"/>
        </c:dLbls>
      </c:pie3DChart>
    </c:plotArea>
    <c:legend>
      <c:legendPos val="r"/>
      <c:layout/>
      <c:overlay val="0"/>
      <c:txPr>
        <a:bodyPr/>
        <a:lstStyle/>
        <a:p>
          <a:pPr rtl="0">
            <a:defRPr/>
          </a:pPr>
          <a:endParaRPr lang="sr-Latn-RS"/>
        </a:p>
      </c:txPr>
    </c:legend>
    <c:plotVisOnly val="1"/>
    <c:dispBlanksAs val="zero"/>
    <c:showDLblsOverMax val="0"/>
  </c:chart>
  <c:spPr>
    <a:ln>
      <a:noFill/>
    </a:ln>
  </c:spPr>
  <c:txPr>
    <a:bodyPr/>
    <a:lstStyle/>
    <a:p>
      <a:pPr>
        <a:defRPr sz="1400">
          <a:latin typeface="Cambria" panose="02040503050406030204" pitchFamily="18" charset="0"/>
        </a:defRPr>
      </a:pPr>
      <a:endParaRPr lang="sr-Latn-R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r-H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2"/>
            <c:bubble3D val="0"/>
            <c:spPr>
              <a:solidFill>
                <a:schemeClr val="tx1">
                  <a:lumMod val="60000"/>
                  <a:lumOff val="40000"/>
                </a:schemeClr>
              </a:solidFill>
            </c:spPr>
          </c:dPt>
          <c:dLbls>
            <c:dLbl>
              <c:idx val="0"/>
              <c:layout>
                <c:manualLayout>
                  <c:x val="5.7530449143295527E-3"/>
                  <c:y val="8.5288674263149136E-2"/>
                </c:manualLayout>
              </c:layout>
              <c:showLegendKey val="0"/>
              <c:showVal val="0"/>
              <c:showCatName val="0"/>
              <c:showSerName val="0"/>
              <c:showPercent val="1"/>
              <c:showBubbleSize val="0"/>
              <c:separator>. </c:separator>
            </c:dLbl>
            <c:dLbl>
              <c:idx val="1"/>
              <c:layout>
                <c:manualLayout>
                  <c:x val="-2.0087685668505016E-2"/>
                  <c:y val="-2.7432341350080491E-2"/>
                </c:manualLayout>
              </c:layout>
              <c:showLegendKey val="0"/>
              <c:showVal val="0"/>
              <c:showCatName val="0"/>
              <c:showSerName val="0"/>
              <c:showPercent val="1"/>
              <c:showBubbleSize val="0"/>
              <c:separator>. </c:separator>
            </c:dLbl>
            <c:dLbl>
              <c:idx val="2"/>
              <c:layout>
                <c:manualLayout>
                  <c:x val="1.5208351765018235E-3"/>
                  <c:y val="7.3560593445457026E-3"/>
                </c:manualLayout>
              </c:layout>
              <c:showLegendKey val="0"/>
              <c:showVal val="0"/>
              <c:showCatName val="0"/>
              <c:showSerName val="0"/>
              <c:showPercent val="1"/>
              <c:showBubbleSize val="0"/>
              <c:separator>. </c:separator>
            </c:dLbl>
            <c:dLbl>
              <c:idx val="3"/>
              <c:layout>
                <c:manualLayout>
                  <c:x val="4.9352679229703539E-3"/>
                  <c:y val="-1.0793665897503044E-3"/>
                </c:manualLayout>
              </c:layout>
              <c:showLegendKey val="0"/>
              <c:showVal val="0"/>
              <c:showCatName val="0"/>
              <c:showSerName val="0"/>
              <c:showPercent val="1"/>
              <c:showBubbleSize val="0"/>
              <c:separator>. </c:separator>
            </c:dLbl>
            <c:showLegendKey val="0"/>
            <c:showVal val="0"/>
            <c:showCatName val="0"/>
            <c:showSerName val="0"/>
            <c:showPercent val="1"/>
            <c:showBubbleSize val="0"/>
            <c:separator>. </c:separator>
            <c:showLeaderLines val="0"/>
          </c:dLbls>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Graphs-Aggregate'!$B$131:$E$131</c:f>
              <c:numCache>
                <c:formatCode>General</c:formatCode>
                <c:ptCount val="4"/>
                <c:pt idx="0">
                  <c:v>122</c:v>
                </c:pt>
                <c:pt idx="1">
                  <c:v>93</c:v>
                </c:pt>
                <c:pt idx="2">
                  <c:v>60</c:v>
                </c:pt>
                <c:pt idx="3">
                  <c:v>10</c:v>
                </c:pt>
              </c:numCache>
            </c:numRef>
          </c:val>
        </c:ser>
        <c:ser>
          <c:idx val="1"/>
          <c:order val="1"/>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Graphs-Aggregate'!$B$124:$E$124</c:f>
              <c:numCache>
                <c:formatCode>General</c:formatCode>
                <c:ptCount val="4"/>
                <c:pt idx="0">
                  <c:v>16</c:v>
                </c:pt>
                <c:pt idx="1">
                  <c:v>12</c:v>
                </c:pt>
                <c:pt idx="2">
                  <c:v>7</c:v>
                </c:pt>
                <c:pt idx="3">
                  <c:v>0</c:v>
                </c:pt>
              </c:numCache>
            </c:numRef>
          </c:val>
        </c:ser>
        <c:ser>
          <c:idx val="2"/>
          <c:order val="2"/>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Graphs-Aggregate'!$B$125:$E$125</c:f>
              <c:numCache>
                <c:formatCode>General</c:formatCode>
                <c:ptCount val="4"/>
                <c:pt idx="0">
                  <c:v>26</c:v>
                </c:pt>
                <c:pt idx="1">
                  <c:v>16</c:v>
                </c:pt>
                <c:pt idx="2">
                  <c:v>13</c:v>
                </c:pt>
                <c:pt idx="3">
                  <c:v>1</c:v>
                </c:pt>
              </c:numCache>
            </c:numRef>
          </c:val>
        </c:ser>
        <c:ser>
          <c:idx val="3"/>
          <c:order val="3"/>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Graphs-Aggregate'!$B$126:$E$126</c:f>
              <c:numCache>
                <c:formatCode>General</c:formatCode>
                <c:ptCount val="4"/>
                <c:pt idx="0">
                  <c:v>11</c:v>
                </c:pt>
                <c:pt idx="1">
                  <c:v>1</c:v>
                </c:pt>
                <c:pt idx="2">
                  <c:v>1</c:v>
                </c:pt>
                <c:pt idx="3">
                  <c:v>0</c:v>
                </c:pt>
              </c:numCache>
            </c:numRef>
          </c:val>
        </c:ser>
        <c:ser>
          <c:idx val="4"/>
          <c:order val="4"/>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Graphs-Aggregate'!$B$127:$E$127</c:f>
              <c:numCache>
                <c:formatCode>General</c:formatCode>
                <c:ptCount val="4"/>
                <c:pt idx="0">
                  <c:v>7</c:v>
                </c:pt>
                <c:pt idx="1">
                  <c:v>7</c:v>
                </c:pt>
                <c:pt idx="2">
                  <c:v>2</c:v>
                </c:pt>
                <c:pt idx="3">
                  <c:v>1</c:v>
                </c:pt>
              </c:numCache>
            </c:numRef>
          </c:val>
        </c:ser>
        <c:ser>
          <c:idx val="5"/>
          <c:order val="5"/>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Graphs-Aggregate'!$B$128:$E$128</c:f>
              <c:numCache>
                <c:formatCode>General</c:formatCode>
                <c:ptCount val="4"/>
                <c:pt idx="0">
                  <c:v>0</c:v>
                </c:pt>
                <c:pt idx="1">
                  <c:v>1</c:v>
                </c:pt>
                <c:pt idx="2">
                  <c:v>0</c:v>
                </c:pt>
                <c:pt idx="3">
                  <c:v>0</c:v>
                </c:pt>
              </c:numCache>
            </c:numRef>
          </c:val>
        </c:ser>
        <c:ser>
          <c:idx val="6"/>
          <c:order val="6"/>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Graphs-Aggregate'!$B$129:$E$129</c:f>
              <c:numCache>
                <c:formatCode>General</c:formatCode>
                <c:ptCount val="4"/>
                <c:pt idx="0">
                  <c:v>43</c:v>
                </c:pt>
                <c:pt idx="1">
                  <c:v>49</c:v>
                </c:pt>
                <c:pt idx="2">
                  <c:v>30</c:v>
                </c:pt>
                <c:pt idx="3">
                  <c:v>7</c:v>
                </c:pt>
              </c:numCache>
            </c:numRef>
          </c:val>
        </c:ser>
        <c:ser>
          <c:idx val="7"/>
          <c:order val="7"/>
          <c:cat>
            <c:strRef>
              <c:f>'Charts and Graphs-Aggregate'!$B$122:$E$122</c:f>
              <c:strCache>
                <c:ptCount val="4"/>
                <c:pt idx="0">
                  <c:v>Baseline central government</c:v>
                </c:pt>
                <c:pt idx="1">
                  <c:v>Baseline subnational government</c:v>
                </c:pt>
                <c:pt idx="2">
                  <c:v>Repeat central government</c:v>
                </c:pt>
                <c:pt idx="3">
                  <c:v>Repeat subnational government</c:v>
                </c:pt>
              </c:strCache>
            </c:strRef>
          </c:cat>
          <c:val>
            <c:numRef>
              <c:f>'Charts and Graphs-Aggregate'!$B$130:$E$130</c:f>
              <c:numCache>
                <c:formatCode>General</c:formatCode>
                <c:ptCount val="4"/>
                <c:pt idx="0">
                  <c:v>1</c:v>
                </c:pt>
                <c:pt idx="1">
                  <c:v>1</c:v>
                </c:pt>
                <c:pt idx="2">
                  <c:v>0</c:v>
                </c:pt>
                <c:pt idx="3">
                  <c:v>0</c:v>
                </c:pt>
              </c:numCache>
            </c:numRef>
          </c:val>
        </c:ser>
        <c:dLbls>
          <c:showLegendKey val="0"/>
          <c:showVal val="0"/>
          <c:showCatName val="0"/>
          <c:showSerName val="0"/>
          <c:showPercent val="0"/>
          <c:showBubbleSize val="0"/>
          <c:showLeaderLines val="0"/>
        </c:dLbls>
        <c:firstSliceAng val="0"/>
      </c:pieChart>
    </c:plotArea>
    <c:legend>
      <c:legendPos val="r"/>
      <c:layout/>
      <c:overlay val="0"/>
    </c:legend>
    <c:plotVisOnly val="1"/>
    <c:dispBlanksAs val="zero"/>
    <c:showDLblsOverMax val="0"/>
  </c:chart>
  <c:txPr>
    <a:bodyPr/>
    <a:lstStyle/>
    <a:p>
      <a:pPr>
        <a:defRPr sz="1800">
          <a:latin typeface="Cambria" panose="02040503050406030204" pitchFamily="18" charset="0"/>
        </a:defRPr>
      </a:pPr>
      <a:endParaRPr lang="sr-Latn-R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4-03-18T20:59:10.046" idx="1">
    <p:pos x="3912" y="1660"/>
    <p:text>Sub-National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hr-HR"/>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smtClean="0">
                <a:latin typeface="Arial" panose="020B0604020202020204" pitchFamily="34" charset="0"/>
              </a:defRPr>
            </a:lvl1pPr>
          </a:lstStyle>
          <a:p>
            <a:pPr>
              <a:defRPr/>
            </a:pPr>
            <a:fld id="{54CFBEF2-6627-4784-8F41-3F255E61D54D}" type="datetimeFigureOut">
              <a:rPr lang="hr-HR"/>
              <a:pPr>
                <a:defRPr/>
              </a:pPr>
              <a:t>19.3.2014</a:t>
            </a:fld>
            <a:endParaRPr lang="hr-HR"/>
          </a:p>
        </p:txBody>
      </p:sp>
      <p:sp>
        <p:nvSpPr>
          <p:cNvPr id="4" name="Footer Placeholder 3"/>
          <p:cNvSpPr>
            <a:spLocks noGrp="1"/>
          </p:cNvSpPr>
          <p:nvPr>
            <p:ph type="ftr" sz="quarter" idx="2"/>
          </p:nvPr>
        </p:nvSpPr>
        <p:spPr>
          <a:xfrm>
            <a:off x="0" y="9428163"/>
            <a:ext cx="2946400" cy="498475"/>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hr-HR"/>
          </a:p>
        </p:txBody>
      </p:sp>
      <p:sp>
        <p:nvSpPr>
          <p:cNvPr id="5" name="Slide Number Placeholder 4"/>
          <p:cNvSpPr>
            <a:spLocks noGrp="1"/>
          </p:cNvSpPr>
          <p:nvPr>
            <p:ph type="sldNum" sz="quarter" idx="3"/>
          </p:nvPr>
        </p:nvSpPr>
        <p:spPr>
          <a:xfrm>
            <a:off x="3849688" y="9428163"/>
            <a:ext cx="2946400" cy="498475"/>
          </a:xfrm>
          <a:prstGeom prst="rect">
            <a:avLst/>
          </a:prstGeom>
        </p:spPr>
        <p:txBody>
          <a:bodyPr vert="horz" lIns="91440" tIns="45720" rIns="91440" bIns="45720" rtlCol="0" anchor="b"/>
          <a:lstStyle>
            <a:lvl1pPr algn="r">
              <a:defRPr sz="1200" smtClean="0">
                <a:latin typeface="Arial" panose="020B0604020202020204" pitchFamily="34" charset="0"/>
              </a:defRPr>
            </a:lvl1pPr>
          </a:lstStyle>
          <a:p>
            <a:pPr>
              <a:defRPr/>
            </a:pPr>
            <a:fld id="{4455F0ED-78E6-48FA-8046-5140E2686F73}" type="slidenum">
              <a:rPr lang="hr-HR"/>
              <a:pPr>
                <a:defRPr/>
              </a:pPr>
              <a:t>‹#›</a:t>
            </a:fld>
            <a:endParaRPr lang="hr-HR"/>
          </a:p>
        </p:txBody>
      </p:sp>
    </p:spTree>
    <p:extLst>
      <p:ext uri="{BB962C8B-B14F-4D97-AF65-F5344CB8AC3E}">
        <p14:creationId xmlns:p14="http://schemas.microsoft.com/office/powerpoint/2010/main" val="1762410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x-none" altLang="x-none"/>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x-none" altLang="x-none"/>
          </a:p>
        </p:txBody>
      </p:sp>
      <p:sp>
        <p:nvSpPr>
          <p:cNvPr id="1946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x-none" altLang="x-none"/>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9712ED13-937A-4C7A-A8E8-65F07583548F}" type="slidenum">
              <a:rPr lang="de-DE" altLang="x-none"/>
              <a:pPr>
                <a:defRPr/>
              </a:pPr>
              <a:t>‹#›</a:t>
            </a:fld>
            <a:endParaRPr lang="de-DE" altLang="x-none"/>
          </a:p>
        </p:txBody>
      </p:sp>
    </p:spTree>
    <p:extLst>
      <p:ext uri="{BB962C8B-B14F-4D97-AF65-F5344CB8AC3E}">
        <p14:creationId xmlns:p14="http://schemas.microsoft.com/office/powerpoint/2010/main" val="16888212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E1209FC6-3B99-4AF4-982E-4DC101E83BF5}" type="slidenum">
              <a:rPr lang="en-GB" smtClean="0">
                <a:latin typeface="Arial" charset="0"/>
              </a:rPr>
              <a:pPr/>
              <a:t>2</a:t>
            </a:fld>
            <a:endParaRPr lang="en-GB" smtClean="0">
              <a:latin typeface="Arial"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06463" y="4714875"/>
            <a:ext cx="4984750" cy="4468813"/>
          </a:xfrm>
          <a:noFill/>
          <a:ln/>
        </p:spPr>
        <p:txBody>
          <a:bodyPr/>
          <a:lstStyle/>
          <a:p>
            <a:pPr marL="228600" indent="-228600"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EDB9A79B-A7AB-42C9-9EE2-63DF5046029C}" type="slidenum">
              <a:rPr lang="en-GB" smtClean="0">
                <a:latin typeface="Arial" charset="0"/>
              </a:rPr>
              <a:pPr/>
              <a:t>11</a:t>
            </a:fld>
            <a:endParaRPr lang="en-GB" smtClean="0">
              <a:latin typeface="Arial"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EA5E61F4-55FD-436C-8905-9129F3C8F155}" type="slidenum">
              <a:rPr lang="en-GB" smtClean="0">
                <a:latin typeface="Arial" charset="0"/>
              </a:rPr>
              <a:pPr/>
              <a:t>15</a:t>
            </a:fld>
            <a:endParaRPr lang="en-GB" smtClean="0">
              <a:latin typeface="Arial"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marL="228600" indent="-228600"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p:spPr>
        <p:txBody>
          <a:bodyPr/>
          <a:lstStyle/>
          <a:p>
            <a:r>
              <a:rPr lang="en-US" smtClean="0"/>
              <a:t>Governments have expressed appreciation of the objective nature of the scoring criteria of indicators. Government is able to do its own assessment or challenge assessments prepared by others. </a:t>
            </a:r>
          </a:p>
          <a:p>
            <a:endParaRPr lang="en-US" smtClean="0"/>
          </a:p>
          <a:p>
            <a:r>
              <a:rPr lang="en-US" smtClean="0"/>
              <a:t>Writing a fully evidenced assessment report is a challenge to governments in many countries where skilled professional staff is in very short supply. Where government leads, consultants are often drawn upon to write the report.</a:t>
            </a:r>
          </a:p>
        </p:txBody>
      </p:sp>
      <p:sp>
        <p:nvSpPr>
          <p:cNvPr id="49155" name="Slide Number Placeholder 3"/>
          <p:cNvSpPr>
            <a:spLocks noGrp="1"/>
          </p:cNvSpPr>
          <p:nvPr>
            <p:ph type="sldNum" sz="quarter" idx="5"/>
          </p:nvPr>
        </p:nvSpPr>
        <p:spPr>
          <a:noFill/>
        </p:spPr>
        <p:txBody>
          <a:bodyPr/>
          <a:lstStyle/>
          <a:p>
            <a:fld id="{D96C5FA2-D542-474F-8183-5E0D10D19D75}" type="slidenum">
              <a:rPr lang="en-GB" smtClean="0">
                <a:latin typeface="Arial" charset="0"/>
              </a:rPr>
              <a:pPr/>
              <a:t>16</a:t>
            </a:fld>
            <a:endParaRPr lang="en-GB"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31DCF73B-50F9-4A0C-BFF9-FC4E75E2B77B}" type="slidenum">
              <a:rPr lang="en-GB" smtClean="0">
                <a:latin typeface="Arial" charset="0"/>
              </a:rPr>
              <a:pPr/>
              <a:t>17</a:t>
            </a:fld>
            <a:endParaRPr lang="en-GB" smtClean="0">
              <a:latin typeface="Arial" charset="0"/>
            </a:endParaRPr>
          </a:p>
        </p:txBody>
      </p:sp>
      <p:sp>
        <p:nvSpPr>
          <p:cNvPr id="51202" name="Rectangle 2"/>
          <p:cNvSpPr>
            <a:spLocks noGrp="1" noRot="1" noChangeAspect="1" noChangeArrowheads="1" noTextEdit="1"/>
          </p:cNvSpPr>
          <p:nvPr>
            <p:ph type="sldImg"/>
          </p:nvPr>
        </p:nvSpPr>
        <p:spPr>
          <a:xfrm>
            <a:off x="1093788" y="876300"/>
            <a:ext cx="4611687" cy="3459163"/>
          </a:xfrm>
          <a:ln/>
        </p:spPr>
      </p:sp>
      <p:sp>
        <p:nvSpPr>
          <p:cNvPr id="51203" name="Rectangle 3"/>
          <p:cNvSpPr>
            <a:spLocks noGrp="1" noChangeArrowheads="1"/>
          </p:cNvSpPr>
          <p:nvPr>
            <p:ph type="body" idx="1"/>
          </p:nvPr>
        </p:nvSpPr>
        <p:spPr>
          <a:xfrm>
            <a:off x="906463" y="4714875"/>
            <a:ext cx="4984750" cy="4467225"/>
          </a:xfrm>
          <a:noFill/>
          <a:ln/>
        </p:spPr>
        <p:txBody>
          <a:bodyPr lIns="94481" tIns="47240" rIns="94481" bIns="47240"/>
          <a:lstStyle/>
          <a:p>
            <a:r>
              <a:rPr lang="en-US" smtClean="0"/>
              <a:t>A PFM Reform program should be formulated from recommendations arising from an investigation having been undertaken to establish the weaknesses in the performance of PFM systems, processes and institutions. This high level performance overview of the PFM system can be obtained from the application of the PEFA framework. The diagram illustrate the coverage of the PFM report in the PFM reform cycle and the elements which it covers. The PFM report will embrace the high level performance overview and identify the main PFM weaknesses. This is a useful input to a reform dialogue with the aim of deciding reform priorities.</a:t>
            </a:r>
          </a:p>
          <a:p>
            <a:endParaRPr lang="en-US" smtClean="0"/>
          </a:p>
          <a:p>
            <a:r>
              <a:rPr lang="en-US" smtClean="0"/>
              <a:t>Detailed investigation of underlying causes for poor performance may be needed in the selected priority areas for reform. Specialized ‘drill-down’ assessment tools exist for many sub-systems and will help in providing  inputs needed to determine a detailed action plan.</a:t>
            </a:r>
          </a:p>
          <a:p>
            <a:endParaRPr lang="en-US" smtClean="0"/>
          </a:p>
          <a:p>
            <a:r>
              <a:rPr lang="en-US" smtClean="0"/>
              <a:t>When reform action plans have been implemented for say 3 years it may be time to undertake a repeat assessment and measure change.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AECE6F3F-E873-416B-95FA-8800A7B393B9}" type="slidenum">
              <a:rPr lang="en-GB" smtClean="0">
                <a:latin typeface="Arial" charset="0"/>
              </a:rPr>
              <a:pPr/>
              <a:t>18</a:t>
            </a:fld>
            <a:endParaRPr lang="en-GB" smtClean="0">
              <a:latin typeface="Arial"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06463" y="4714875"/>
            <a:ext cx="4984750" cy="4468813"/>
          </a:xfrm>
          <a:noFill/>
          <a:ln/>
        </p:spPr>
        <p:txBody>
          <a:bodyPr/>
          <a:lstStyle/>
          <a:p>
            <a:pPr marL="228600" indent="-228600"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r>
              <a:rPr lang="en-US" smtClean="0"/>
              <a:t>The Secretariat’s clients include: Development agency staff, Partner government officials, private sector consultants, training institutes, researchers</a:t>
            </a:r>
          </a:p>
        </p:txBody>
      </p:sp>
      <p:sp>
        <p:nvSpPr>
          <p:cNvPr id="55299" name="Slide Number Placeholder 3"/>
          <p:cNvSpPr>
            <a:spLocks noGrp="1"/>
          </p:cNvSpPr>
          <p:nvPr>
            <p:ph type="sldNum" sz="quarter" idx="5"/>
          </p:nvPr>
        </p:nvSpPr>
        <p:spPr>
          <a:noFill/>
        </p:spPr>
        <p:txBody>
          <a:bodyPr/>
          <a:lstStyle/>
          <a:p>
            <a:fld id="{6B41ACC8-FF60-4CF2-97C5-892810486C92}" type="slidenum">
              <a:rPr lang="en-GB" smtClean="0">
                <a:latin typeface="Arial" charset="0"/>
              </a:rPr>
              <a:pPr/>
              <a:t>19</a:t>
            </a:fld>
            <a:endParaRPr lang="en-GB"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a:ln/>
        </p:spPr>
      </p:sp>
      <p:sp>
        <p:nvSpPr>
          <p:cNvPr id="57346" name="Notes Placeholder 2"/>
          <p:cNvSpPr>
            <a:spLocks noGrp="1"/>
          </p:cNvSpPr>
          <p:nvPr>
            <p:ph type="body" idx="1"/>
          </p:nvPr>
        </p:nvSpPr>
        <p:spPr>
          <a:noFill/>
          <a:ln/>
        </p:spPr>
        <p:txBody>
          <a:bodyPr/>
          <a:lstStyle/>
          <a:p>
            <a:r>
              <a:rPr lang="en-US" smtClean="0"/>
              <a:t>The first change to Framework was issued January 2011 – three indicators revised</a:t>
            </a:r>
          </a:p>
          <a:p>
            <a:r>
              <a:rPr lang="en-US" smtClean="0"/>
              <a:t>Clarification on the indicators are issued periodically.</a:t>
            </a:r>
          </a:p>
          <a:p>
            <a:endParaRPr lang="en-US" smtClean="0"/>
          </a:p>
          <a:p>
            <a:r>
              <a:rPr lang="en-US" smtClean="0"/>
              <a:t>Quality review is a core function (PEFA check).</a:t>
            </a:r>
          </a:p>
          <a:p>
            <a:endParaRPr lang="en-US" smtClean="0"/>
          </a:p>
          <a:p>
            <a:r>
              <a:rPr lang="en-US" smtClean="0"/>
              <a:t>Secretariat has limited capacity to deliver training. But often supporting others – e.g. co-facilitating</a:t>
            </a:r>
          </a:p>
          <a:p>
            <a:endParaRPr lang="en-US" smtClean="0"/>
          </a:p>
          <a:p>
            <a:r>
              <a:rPr lang="en-US" smtClean="0"/>
              <a:t>More than 100 assessment reports are linked to the PEFA website by hyperlinks. No direct posting because the secretariat does not own any of the reports. </a:t>
            </a:r>
          </a:p>
        </p:txBody>
      </p:sp>
      <p:sp>
        <p:nvSpPr>
          <p:cNvPr id="57347" name="Slide Number Placeholder 3"/>
          <p:cNvSpPr>
            <a:spLocks noGrp="1"/>
          </p:cNvSpPr>
          <p:nvPr>
            <p:ph type="sldNum" sz="quarter" idx="5"/>
          </p:nvPr>
        </p:nvSpPr>
        <p:spPr>
          <a:noFill/>
        </p:spPr>
        <p:txBody>
          <a:bodyPr/>
          <a:lstStyle/>
          <a:p>
            <a:fld id="{B49C579F-1323-43FA-8B11-4269883BD8B7}" type="slidenum">
              <a:rPr lang="en-GB" smtClean="0">
                <a:latin typeface="Arial" charset="0"/>
              </a:rPr>
              <a:pPr/>
              <a:t>20</a:t>
            </a:fld>
            <a:endParaRPr lang="en-GB"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p:spPr>
        <p:txBody>
          <a:bodyPr/>
          <a:lstStyle/>
          <a:p>
            <a:r>
              <a:rPr lang="en-US" smtClean="0"/>
              <a:t>Semi-annual status lists are provides a full overview of assessments by country according to stage (planned, ongoing, full draft report, final report, Public report) and stakeholders involved (lead agency and others).</a:t>
            </a:r>
          </a:p>
          <a:p>
            <a:endParaRPr lang="en-US" smtClean="0"/>
          </a:p>
          <a:p>
            <a:r>
              <a:rPr lang="en-US" smtClean="0"/>
              <a:t>Four major monitoring reports issue up to June 2011 (Early Experience Report, MR07, MR09, MR10)</a:t>
            </a:r>
          </a:p>
          <a:p>
            <a:endParaRPr lang="en-US" smtClean="0"/>
          </a:p>
          <a:p>
            <a:r>
              <a:rPr lang="en-US" smtClean="0"/>
              <a:t>Ad hoc surveys include use of PEFA for internal procedures and reports on publication of assessments</a:t>
            </a:r>
          </a:p>
          <a:p>
            <a:endParaRPr lang="en-US" smtClean="0"/>
          </a:p>
          <a:p>
            <a:r>
              <a:rPr lang="en-US" smtClean="0"/>
              <a:t>Secretariat provides advice to other developers of similar tools. Sharing experience. Encouraging clear linkages between tools.</a:t>
            </a:r>
          </a:p>
          <a:p>
            <a:endParaRPr lang="en-US" smtClean="0"/>
          </a:p>
          <a:p>
            <a:r>
              <a:rPr lang="en-US" smtClean="0"/>
              <a:t>Several research reports have been undertaken on the basis of PEFA scoring data. Secretariat capacity to undertake research is very limited. Also used for evaluation studies of general budget support and of technical assistance to PFM reform</a:t>
            </a:r>
          </a:p>
          <a:p>
            <a:endParaRPr lang="en-US" smtClean="0"/>
          </a:p>
        </p:txBody>
      </p:sp>
      <p:sp>
        <p:nvSpPr>
          <p:cNvPr id="59395" name="Slide Number Placeholder 3"/>
          <p:cNvSpPr>
            <a:spLocks noGrp="1"/>
          </p:cNvSpPr>
          <p:nvPr>
            <p:ph type="sldNum" sz="quarter" idx="5"/>
          </p:nvPr>
        </p:nvSpPr>
        <p:spPr>
          <a:noFill/>
        </p:spPr>
        <p:txBody>
          <a:bodyPr/>
          <a:lstStyle/>
          <a:p>
            <a:fld id="{427FDA10-D99A-4F43-B8BF-1C8518ABC445}" type="slidenum">
              <a:rPr lang="en-GB" smtClean="0">
                <a:latin typeface="Arial" charset="0"/>
              </a:rPr>
              <a:pPr/>
              <a:t>21</a:t>
            </a:fld>
            <a:endParaRPr lang="en-GB"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xfrm>
            <a:off x="3849688" y="9429750"/>
            <a:ext cx="2946400" cy="495300"/>
          </a:xfrm>
          <a:noFill/>
        </p:spPr>
        <p:txBody>
          <a:bodyPr/>
          <a:lstStyle/>
          <a:p>
            <a:fld id="{C4EE5E3A-7E8F-48F6-A01F-5BCDE9D7E72F}" type="slidenum">
              <a:rPr lang="en-GB" smtClean="0">
                <a:latin typeface="Arial" charset="0"/>
              </a:rPr>
              <a:pPr/>
              <a:t>22</a:t>
            </a:fld>
            <a:endParaRPr lang="en-GB" smtClean="0">
              <a:latin typeface="Arial" charset="0"/>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a:lnSpc>
                <a:spcPct val="80000"/>
              </a:lnSpc>
            </a:pPr>
            <a:r>
              <a:rPr lang="en-US" sz="1000" smtClean="0"/>
              <a:t>The Secretariat aims at providing comments on reports with ten business days of receiving request for review. For concept notes and terms of reference it is usually provided within a week. </a:t>
            </a:r>
          </a:p>
          <a:p>
            <a:pPr>
              <a:lnSpc>
                <a:spcPct val="80000"/>
              </a:lnSpc>
            </a:pPr>
            <a:endParaRPr lang="en-US" sz="1000" smtClean="0"/>
          </a:p>
          <a:p>
            <a:pPr>
              <a:lnSpc>
                <a:spcPct val="80000"/>
              </a:lnSpc>
            </a:pPr>
            <a:r>
              <a:rPr lang="en-US" sz="1000" smtClean="0"/>
              <a:t>When acting as Reviewers the PEFA Secretariat </a:t>
            </a:r>
            <a:r>
              <a:rPr lang="en-US" sz="1000" b="1" smtClean="0"/>
              <a:t>does not undertake an audit to establish the authenticity or correctness of the data </a:t>
            </a:r>
            <a:r>
              <a:rPr lang="en-US" sz="1000" smtClean="0"/>
              <a:t>given in the report. Reliance is placed on the integrity and professional competence of the consultants or team performing the assessment. However, where conflicting data or evidence becomes apparent then this will be pointed out and clarification sought.</a:t>
            </a:r>
          </a:p>
          <a:p>
            <a:pPr>
              <a:lnSpc>
                <a:spcPct val="80000"/>
              </a:lnSpc>
            </a:pPr>
            <a:endParaRPr lang="en-US" smtClean="0"/>
          </a:p>
          <a:p>
            <a:pPr>
              <a:lnSpc>
                <a:spcPct val="80000"/>
              </a:lnSpc>
            </a:pPr>
            <a:r>
              <a:rPr lang="en-US" smtClean="0"/>
              <a:t>The Secretariat’s review is undertaken by (i) appraising the application of the PFM performance indicators and (ii) considering whether the back-ground information as set out in chapters 1 &amp; 2 of the framework has been given ; and whether the summary assessment brings out a clear message consistent with the indicator analysis. </a:t>
            </a:r>
          </a:p>
          <a:p>
            <a:pPr>
              <a:lnSpc>
                <a:spcPct val="80000"/>
              </a:lnSpc>
            </a:pPr>
            <a:endParaRPr lang="en-US" smtClean="0"/>
          </a:p>
          <a:p>
            <a:pPr>
              <a:lnSpc>
                <a:spcPct val="80000"/>
              </a:lnSpc>
            </a:pPr>
            <a:r>
              <a:rPr lang="en-US" smtClean="0"/>
              <a:t>Important to have other quality reviewers with specific country knowledge – so that country data may be verified. </a:t>
            </a:r>
          </a:p>
          <a:p>
            <a:pPr>
              <a:lnSpc>
                <a:spcPct val="80000"/>
              </a:lnSpc>
            </a:pPr>
            <a:r>
              <a:rPr lang="en-US" smtClean="0"/>
              <a:t>Desirable to have reviewers from other agencies than the lead agency.</a:t>
            </a:r>
          </a:p>
          <a:p>
            <a:pPr>
              <a:lnSpc>
                <a:spcPct val="80000"/>
              </a:lnSpc>
            </a:pPr>
            <a:endParaRPr lang="en-US" smtClean="0"/>
          </a:p>
          <a:p>
            <a:pPr>
              <a:lnSpc>
                <a:spcPct val="80000"/>
              </a:lnSpc>
            </a:pPr>
            <a:r>
              <a:rPr lang="en-US" smtClean="0"/>
              <a:t>Secretariat undertakes follow-up reviews where the response to each of the earlier provided comments by the Secretariat is evaluated to determine if it is adequate.</a:t>
            </a:r>
          </a:p>
          <a:p>
            <a:pPr>
              <a:lnSpc>
                <a:spcPct val="80000"/>
              </a:lnSpc>
            </a:pPr>
            <a:endParaRPr lang="en-US" smtClean="0"/>
          </a:p>
          <a:p>
            <a:pPr>
              <a:lnSpc>
                <a:spcPct val="80000"/>
              </a:lnSpc>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a:ln/>
        </p:spPr>
      </p:sp>
      <p:sp>
        <p:nvSpPr>
          <p:cNvPr id="6451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65470BAA-06F4-419D-9958-B39615811569}" type="slidenum">
              <a:rPr lang="en-GB" smtClean="0">
                <a:latin typeface="Arial" charset="0"/>
              </a:rPr>
              <a:pPr/>
              <a:t>3</a:t>
            </a:fld>
            <a:endParaRPr lang="en-GB" smtClean="0">
              <a:latin typeface="Arial"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marL="228600" indent="-228600" eaLnBrk="1" hangingPunct="1"/>
            <a:r>
              <a:rPr lang="en-US" u="sng" smtClean="0">
                <a:solidFill>
                  <a:srgbClr val="353B55"/>
                </a:solidFill>
              </a:rPr>
              <a:t>Objectives: </a:t>
            </a:r>
            <a:r>
              <a:rPr lang="en-US" smtClean="0">
                <a:solidFill>
                  <a:srgbClr val="353B55"/>
                </a:solidFill>
              </a:rPr>
              <a:t>based on the realization that former diagnostic tools did not enable measurement of change over time, led to conflicting conclusions and to duplication of efforts by individual development agencies with large transactions cost for the partner government</a:t>
            </a:r>
            <a:endParaRPr lang="en-US" u="sng" smtClean="0">
              <a:solidFill>
                <a:srgbClr val="353B55"/>
              </a:solidFill>
            </a:endParaRPr>
          </a:p>
          <a:p>
            <a:pPr marL="228600" indent="-228600" eaLnBrk="1" hangingPunct="1"/>
            <a:endParaRPr lang="en-US" u="sng" smtClean="0">
              <a:solidFill>
                <a:srgbClr val="353B55"/>
              </a:solidFill>
            </a:endParaRPr>
          </a:p>
          <a:p>
            <a:pPr marL="228600" indent="-228600" eaLnBrk="1" hangingPunct="1"/>
            <a:r>
              <a:rPr lang="en-US" u="sng" smtClean="0">
                <a:solidFill>
                  <a:srgbClr val="353B55"/>
                </a:solidFill>
              </a:rPr>
              <a:t>Seven agencies</a:t>
            </a:r>
            <a:r>
              <a:rPr lang="en-US" smtClean="0">
                <a:solidFill>
                  <a:srgbClr val="353B55"/>
                </a:solidFill>
              </a:rPr>
              <a:t>: listed in next slide [#5] (diagram)</a:t>
            </a:r>
          </a:p>
          <a:p>
            <a:pPr marL="228600" indent="-228600" eaLnBrk="1" hangingPunct="1"/>
            <a:r>
              <a:rPr lang="en-US" smtClean="0">
                <a:solidFill>
                  <a:srgbClr val="353B55"/>
                </a:solidFill>
              </a:rPr>
              <a:t>These seven agencies constitute the PEFA Steering Committee. Committee meets semi-annually with rotating chair.</a:t>
            </a:r>
          </a:p>
          <a:p>
            <a:pPr marL="228600" indent="-228600" eaLnBrk="1" hangingPunct="1"/>
            <a:endParaRPr lang="en-US" smtClean="0">
              <a:solidFill>
                <a:srgbClr val="353B55"/>
              </a:solidFill>
            </a:endParaRPr>
          </a:p>
          <a:p>
            <a:pPr marL="228600" indent="-228600" eaLnBrk="1" hangingPunct="1"/>
            <a:r>
              <a:rPr lang="en-US" u="sng" smtClean="0">
                <a:solidFill>
                  <a:srgbClr val="353B55"/>
                </a:solidFill>
              </a:rPr>
              <a:t>OECD-DAC Task Force on PFM </a:t>
            </a:r>
            <a:r>
              <a:rPr lang="en-US" smtClean="0">
                <a:solidFill>
                  <a:srgbClr val="353B55"/>
                </a:solidFill>
              </a:rPr>
              <a:t>(formerly: Joint Venture on PFM): Set up in relation to the Paris Declaration and subsequent Accra Agenda for Action. Linked to Working Party on Aid Effectiveness – the Country Systems Cluster </a:t>
            </a:r>
          </a:p>
          <a:p>
            <a:pPr marL="228600" indent="-228600" eaLnBrk="1" hangingPunct="1"/>
            <a:endParaRPr lang="en-US" smtClean="0">
              <a:solidFill>
                <a:srgbClr val="353B55"/>
              </a:solidFill>
            </a:endParaRPr>
          </a:p>
          <a:p>
            <a:pPr marL="228600" indent="-228600" eaLnBrk="1" hangingPunct="1"/>
            <a:r>
              <a:rPr lang="en-US" u="sng" smtClean="0">
                <a:solidFill>
                  <a:srgbClr val="353B55"/>
                </a:solidFill>
              </a:rPr>
              <a:t>The Strengthened Approach </a:t>
            </a:r>
            <a:r>
              <a:rPr lang="en-US" smtClean="0">
                <a:solidFill>
                  <a:srgbClr val="353B55"/>
                </a:solidFill>
              </a:rPr>
              <a:t>: more details in slide 6</a:t>
            </a: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2581FB70-7432-48E1-8A32-04D52C2582A3}" type="slidenum">
              <a:rPr lang="en-GB" smtClean="0">
                <a:latin typeface="Arial" charset="0"/>
              </a:rPr>
              <a:pPr/>
              <a:t>4</a:t>
            </a:fld>
            <a:endParaRPr lang="en-GB" smtClean="0">
              <a:latin typeface="Arial"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marL="228600" indent="-228600" eaLnBrk="1" hangingPunct="1"/>
            <a:r>
              <a:rPr lang="en-US" smtClean="0"/>
              <a:t>7 partners: 3 international agencies and 4 countries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E037ECCF-A02B-48E5-BCD6-4F4902F093DF}" type="slidenum">
              <a:rPr lang="en-GB" smtClean="0">
                <a:latin typeface="Arial" charset="0"/>
              </a:rPr>
              <a:pPr/>
              <a:t>5</a:t>
            </a:fld>
            <a:endParaRPr lang="en-GB" smtClean="0">
              <a:latin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228600" indent="-228600" eaLnBrk="1" hangingPunct="1"/>
            <a:r>
              <a:rPr lang="en-US" smtClean="0"/>
              <a:t>Strengthened Approach developed 2004-2005 in parallel to work leading to the Paris Declaration 2005. Is completely consistent with the PD but focused only on PFM aspects.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296A2296-CC49-40D9-BAE2-57EFDD1ED197}" type="slidenum">
              <a:rPr lang="en-GB" smtClean="0">
                <a:latin typeface="Arial" charset="0"/>
              </a:rPr>
              <a:pPr/>
              <a:t>6</a:t>
            </a:fld>
            <a:endParaRPr lang="en-GB" smtClean="0">
              <a:latin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B4F7E35C-D57F-4F28-A417-C829ED350E3C}" type="slidenum">
              <a:rPr lang="en-GB" smtClean="0">
                <a:latin typeface="Arial" charset="0"/>
              </a:rPr>
              <a:pPr/>
              <a:t>7</a:t>
            </a:fld>
            <a:endParaRPr lang="en-GB" smtClean="0">
              <a:latin typeface="Arial"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21303BFD-0BDF-48A1-86B8-5BD7E462E227}" type="slidenum">
              <a:rPr lang="en-GB" smtClean="0">
                <a:latin typeface="Arial" charset="0"/>
              </a:rPr>
              <a:pPr/>
              <a:t>8</a:t>
            </a:fld>
            <a:endParaRPr lang="en-GB" smtClean="0">
              <a:latin typeface="Arial"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marL="228600" indent="-228600"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18BF198E-CD14-4FFB-8258-76055BD6FCC2}" type="slidenum">
              <a:rPr lang="en-GB" smtClean="0">
                <a:latin typeface="Arial" charset="0"/>
              </a:rPr>
              <a:pPr/>
              <a:t>9</a:t>
            </a:fld>
            <a:endParaRPr lang="en-GB" smtClean="0">
              <a:latin typeface="Arial"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xfrm>
            <a:off x="906463" y="4714875"/>
            <a:ext cx="4984750" cy="4468813"/>
          </a:xfrm>
          <a:noFill/>
          <a:ln/>
        </p:spPr>
        <p:txBody>
          <a:bodyPr/>
          <a:lstStyle/>
          <a:p>
            <a:pPr marL="228600" indent="-228600"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p:spPr>
        <p:txBody>
          <a:bodyPr/>
          <a:lstStyle/>
          <a:p>
            <a:r>
              <a:rPr lang="en-US" smtClean="0"/>
              <a:t>Repeat assessments typically take place after a period of 3 years from the baseline. Some countries have completed 3 comparative PEFA assessments.</a:t>
            </a:r>
          </a:p>
          <a:p>
            <a:endParaRPr lang="en-US" smtClean="0"/>
          </a:p>
          <a:p>
            <a:r>
              <a:rPr lang="en-US" smtClean="0"/>
              <a:t>Most assessment have taken place in low income countries; but many MICs are also applying the Framework, as do a few HICs.</a:t>
            </a:r>
          </a:p>
          <a:p>
            <a:endParaRPr lang="en-US" smtClean="0"/>
          </a:p>
          <a:p>
            <a:r>
              <a:rPr lang="en-US" smtClean="0"/>
              <a:t>HICs: Norway, Switzerland, Kuwait</a:t>
            </a:r>
          </a:p>
          <a:p>
            <a:r>
              <a:rPr lang="en-US" smtClean="0"/>
              <a:t>Large MICs: South Africa, Brazil, India, Ukraine, Morocco, Philippines, Indonesia, Peru are final and publicly available, as are India (Himachal Pradesh)</a:t>
            </a:r>
          </a:p>
          <a:p>
            <a:r>
              <a:rPr lang="en-US" smtClean="0"/>
              <a:t>Thailand, Turkey and Kazakhstan are final but non public.</a:t>
            </a:r>
          </a:p>
          <a:p>
            <a:r>
              <a:rPr lang="en-US" smtClean="0"/>
              <a:t>Russian federation is in draft version but a final version will not be prepared.</a:t>
            </a:r>
          </a:p>
        </p:txBody>
      </p:sp>
      <p:sp>
        <p:nvSpPr>
          <p:cNvPr id="39939" name="Slide Number Placeholder 3"/>
          <p:cNvSpPr>
            <a:spLocks noGrp="1"/>
          </p:cNvSpPr>
          <p:nvPr>
            <p:ph type="sldNum" sz="quarter" idx="5"/>
          </p:nvPr>
        </p:nvSpPr>
        <p:spPr>
          <a:noFill/>
        </p:spPr>
        <p:txBody>
          <a:bodyPr/>
          <a:lstStyle/>
          <a:p>
            <a:fld id="{439263A8-FF47-4F65-90C6-873155482E56}" type="slidenum">
              <a:rPr lang="en-GB" smtClean="0">
                <a:latin typeface="Arial" charset="0"/>
              </a:rPr>
              <a:pPr/>
              <a:t>10</a:t>
            </a:fld>
            <a:endParaRPr lang="en-GB"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HD-ShadowLong.png"/>
          <p:cNvPicPr>
            <a:picLocks noChangeAspect="1"/>
          </p:cNvPicPr>
          <p:nvPr/>
        </p:nvPicPr>
        <p:blipFill>
          <a:blip r:embed="rId2"/>
          <a:srcRect/>
          <a:stretch>
            <a:fillRect/>
          </a:stretch>
        </p:blipFill>
        <p:spPr bwMode="auto">
          <a:xfrm>
            <a:off x="0" y="4243388"/>
            <a:ext cx="6726238" cy="274637"/>
          </a:xfrm>
          <a:prstGeom prst="rect">
            <a:avLst/>
          </a:prstGeom>
          <a:noFill/>
          <a:ln w="9525">
            <a:noFill/>
            <a:miter lim="800000"/>
            <a:headEnd/>
            <a:tailEnd/>
          </a:ln>
        </p:spPr>
      </p:pic>
      <p:pic>
        <p:nvPicPr>
          <p:cNvPr id="5" name="Picture 7" descr="HD-ShadowShort.png"/>
          <p:cNvPicPr>
            <a:picLocks noChangeAspect="1"/>
          </p:cNvPicPr>
          <p:nvPr/>
        </p:nvPicPr>
        <p:blipFill>
          <a:blip r:embed="rId3"/>
          <a:srcRect/>
          <a:stretch>
            <a:fillRect/>
          </a:stretch>
        </p:blipFill>
        <p:spPr bwMode="auto">
          <a:xfrm>
            <a:off x="6834188" y="4243388"/>
            <a:ext cx="2306637" cy="277812"/>
          </a:xfrm>
          <a:prstGeom prst="rect">
            <a:avLst/>
          </a:prstGeom>
          <a:noFill/>
          <a:ln w="9525">
            <a:noFill/>
            <a:miter lim="800000"/>
            <a:headEnd/>
            <a:tailEnd/>
          </a:ln>
        </p:spPr>
      </p:pic>
      <p:sp>
        <p:nvSpPr>
          <p:cNvPr id="6" name="Rectangle 8"/>
          <p:cNvSpPr/>
          <p:nvPr/>
        </p:nvSpPr>
        <p:spPr>
          <a:xfrm>
            <a:off x="0" y="2590800"/>
            <a:ext cx="6726238" cy="165893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9"/>
          <p:cNvSpPr/>
          <p:nvPr/>
        </p:nvSpPr>
        <p:spPr>
          <a:xfrm>
            <a:off x="6834188" y="2590800"/>
            <a:ext cx="2308225" cy="16589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8" name="Date Placeholder 3"/>
          <p:cNvSpPr>
            <a:spLocks noGrp="1"/>
          </p:cNvSpPr>
          <p:nvPr>
            <p:ph type="dt" sz="half" idx="10"/>
          </p:nvPr>
        </p:nvSpPr>
        <p:spPr>
          <a:xfrm>
            <a:off x="4556125" y="5935663"/>
            <a:ext cx="2057400" cy="365125"/>
          </a:xfrm>
        </p:spPr>
        <p:txBody>
          <a:bodyPr/>
          <a:lstStyle>
            <a:lvl1pPr>
              <a:defRPr/>
            </a:lvl1pPr>
          </a:lstStyle>
          <a:p>
            <a:pPr>
              <a:defRPr/>
            </a:pPr>
            <a:endParaRPr lang="x-none" altLang="x-none"/>
          </a:p>
        </p:txBody>
      </p:sp>
      <p:sp>
        <p:nvSpPr>
          <p:cNvPr id="9" name="Footer Placeholder 4"/>
          <p:cNvSpPr>
            <a:spLocks noGrp="1"/>
          </p:cNvSpPr>
          <p:nvPr>
            <p:ph type="ftr" sz="quarter" idx="11"/>
          </p:nvPr>
        </p:nvSpPr>
        <p:spPr>
          <a:xfrm>
            <a:off x="533400" y="5935663"/>
            <a:ext cx="4021138" cy="365125"/>
          </a:xfrm>
        </p:spPr>
        <p:txBody>
          <a:bodyPr/>
          <a:lstStyle>
            <a:lvl1pPr>
              <a:defRPr/>
            </a:lvl1pPr>
          </a:lstStyle>
          <a:p>
            <a:pPr>
              <a:defRPr/>
            </a:pPr>
            <a:endParaRPr lang="x-none" altLang="x-none"/>
          </a:p>
        </p:txBody>
      </p:sp>
      <p:sp>
        <p:nvSpPr>
          <p:cNvPr id="10" name="Slide Number Placeholder 5"/>
          <p:cNvSpPr>
            <a:spLocks noGrp="1"/>
          </p:cNvSpPr>
          <p:nvPr>
            <p:ph type="sldNum" sz="quarter" idx="12"/>
          </p:nvPr>
        </p:nvSpPr>
        <p:spPr>
          <a:xfrm>
            <a:off x="7010400" y="2749550"/>
            <a:ext cx="1370013" cy="1357313"/>
          </a:xfrm>
        </p:spPr>
        <p:txBody>
          <a:bodyPr/>
          <a:lstStyle>
            <a:lvl1pPr>
              <a:defRPr/>
            </a:lvl1pPr>
          </a:lstStyle>
          <a:p>
            <a:pPr>
              <a:defRPr/>
            </a:pPr>
            <a:fld id="{857511E1-46A3-403B-BAB9-6E230F8CB475}" type="slidenum">
              <a:rPr lang="de-DE" altLang="x-none"/>
              <a:pPr>
                <a:defRPr/>
              </a:pPr>
              <a:t>‹#›</a:t>
            </a:fld>
            <a:endParaRPr lang="de-DE" alt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5" name="Group 19"/>
          <p:cNvGrpSpPr>
            <a:grpSpLocks/>
          </p:cNvGrpSpPr>
          <p:nvPr/>
        </p:nvGrpSpPr>
        <p:grpSpPr bwMode="auto">
          <a:xfrm>
            <a:off x="0" y="4572000"/>
            <a:ext cx="9161463" cy="1676400"/>
            <a:chOff x="0" y="2895600"/>
            <a:chExt cx="9161969" cy="1677035"/>
          </a:xfrm>
        </p:grpSpPr>
        <p:pic>
          <p:nvPicPr>
            <p:cNvPr id="6" name="Picture 23"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4"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5"/>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6"/>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1700"/>
            <a:ext cx="1149350" cy="1090613"/>
          </a:xfrm>
        </p:spPr>
        <p:txBody>
          <a:bodyPr/>
          <a:lstStyle>
            <a:lvl1pPr>
              <a:defRPr/>
            </a:lvl1pPr>
          </a:lstStyle>
          <a:p>
            <a:pPr>
              <a:defRPr/>
            </a:pPr>
            <a:fld id="{CD8F0708-FFBA-4321-83AD-2A284EFF8152}" type="slidenum">
              <a:rPr lang="de-DE" altLang="x-none"/>
              <a:pPr>
                <a:defRPr/>
              </a:pPr>
              <a:t>‹#›</a:t>
            </a:fld>
            <a:endParaRPr lang="de-DE" alt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5" name="Group 20"/>
          <p:cNvGrpSpPr>
            <a:grpSpLocks/>
          </p:cNvGrpSpPr>
          <p:nvPr/>
        </p:nvGrpSpPr>
        <p:grpSpPr bwMode="auto">
          <a:xfrm>
            <a:off x="0" y="4572000"/>
            <a:ext cx="9161463" cy="1676400"/>
            <a:chOff x="0" y="2895600"/>
            <a:chExt cx="9161969" cy="1677035"/>
          </a:xfrm>
        </p:grpSpPr>
        <p:pic>
          <p:nvPicPr>
            <p:cNvPr id="6" name="Picture 21"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2"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3"/>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4"/>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1700"/>
            <a:ext cx="1149350" cy="1090613"/>
          </a:xfrm>
        </p:spPr>
        <p:txBody>
          <a:bodyPr/>
          <a:lstStyle>
            <a:lvl1pPr>
              <a:defRPr/>
            </a:lvl1pPr>
          </a:lstStyle>
          <a:p>
            <a:pPr>
              <a:defRPr/>
            </a:pPr>
            <a:fld id="{C0724AA3-D440-4507-89EB-E3DC7C27E425}" type="slidenum">
              <a:rPr lang="de-DE" altLang="x-none"/>
              <a:pPr>
                <a:defRPr/>
              </a:pPr>
              <a:t>‹#›</a:t>
            </a:fld>
            <a:endParaRPr lang="de-DE" alt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5" name="Group 28"/>
          <p:cNvGrpSpPr>
            <a:grpSpLocks/>
          </p:cNvGrpSpPr>
          <p:nvPr/>
        </p:nvGrpSpPr>
        <p:grpSpPr bwMode="auto">
          <a:xfrm>
            <a:off x="0" y="4572000"/>
            <a:ext cx="9161463" cy="1676400"/>
            <a:chOff x="0" y="2895600"/>
            <a:chExt cx="9161969" cy="1677035"/>
          </a:xfrm>
        </p:grpSpPr>
        <p:pic>
          <p:nvPicPr>
            <p:cNvPr id="6" name="Picture 29"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30"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31"/>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32"/>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0" name="TextBox 26"/>
          <p:cNvSpPr txBox="1"/>
          <p:nvPr/>
        </p:nvSpPr>
        <p:spPr>
          <a:xfrm>
            <a:off x="271463" y="747713"/>
            <a:ext cx="5334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en-US" sz="7200" dirty="0">
                <a:effectLst/>
                <a:latin typeface="Arial" panose="020B0604020202020204" pitchFamily="34" charset="0"/>
              </a:rPr>
              <a:t>“</a:t>
            </a:r>
          </a:p>
        </p:txBody>
      </p:sp>
      <p:sp>
        <p:nvSpPr>
          <p:cNvPr id="11" name="TextBox 27"/>
          <p:cNvSpPr txBox="1"/>
          <p:nvPr/>
        </p:nvSpPr>
        <p:spPr>
          <a:xfrm>
            <a:off x="6967538" y="2998788"/>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defRPr/>
            </a:pPr>
            <a:r>
              <a:rPr lang="en-US" sz="7200" dirty="0">
                <a:effectLst/>
                <a:latin typeface="Arial" panose="020B0604020202020204" pitchFamily="34" charset="0"/>
              </a:rPr>
              <a:t>”</a:t>
            </a:r>
          </a:p>
        </p:txBody>
      </p:sp>
      <p:sp>
        <p:nvSpPr>
          <p:cNvPr id="2" name="Title 1"/>
          <p:cNvSpPr>
            <a:spLocks noGrp="1"/>
          </p:cNvSpPr>
          <p:nvPr>
            <p:ph type="title"/>
          </p:nvPr>
        </p:nvSpPr>
        <p:spPr>
          <a:xfrm>
            <a:off x="767921" y="616983"/>
            <a:ext cx="6425147" cy="3036061"/>
          </a:xfrm>
        </p:spPr>
        <p:txBody>
          <a:bodyP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3" name="Date Placeholder 4"/>
          <p:cNvSpPr>
            <a:spLocks noGrp="1"/>
          </p:cNvSpPr>
          <p:nvPr>
            <p:ph type="dt" sz="half" idx="14"/>
          </p:nvPr>
        </p:nvSpPr>
        <p:spPr/>
        <p:txBody>
          <a:bodyPr/>
          <a:lstStyle>
            <a:lvl1pPr>
              <a:defRPr/>
            </a:lvl1pPr>
          </a:lstStyle>
          <a:p>
            <a:pPr>
              <a:defRPr/>
            </a:pPr>
            <a:endParaRPr lang="x-none" altLang="x-none"/>
          </a:p>
        </p:txBody>
      </p:sp>
      <p:sp>
        <p:nvSpPr>
          <p:cNvPr id="14" name="Footer Placeholder 5"/>
          <p:cNvSpPr>
            <a:spLocks noGrp="1"/>
          </p:cNvSpPr>
          <p:nvPr>
            <p:ph type="ftr" sz="quarter" idx="15"/>
          </p:nvPr>
        </p:nvSpPr>
        <p:spPr/>
        <p:txBody>
          <a:bodyPr/>
          <a:lstStyle>
            <a:lvl1pPr>
              <a:defRPr/>
            </a:lvl1pPr>
          </a:lstStyle>
          <a:p>
            <a:pPr>
              <a:defRPr/>
            </a:pPr>
            <a:endParaRPr lang="x-none" altLang="x-none"/>
          </a:p>
        </p:txBody>
      </p:sp>
      <p:sp>
        <p:nvSpPr>
          <p:cNvPr id="15" name="Slide Number Placeholder 6"/>
          <p:cNvSpPr>
            <a:spLocks noGrp="1"/>
          </p:cNvSpPr>
          <p:nvPr>
            <p:ph type="sldNum" sz="quarter" idx="16"/>
          </p:nvPr>
        </p:nvSpPr>
        <p:spPr>
          <a:xfrm>
            <a:off x="7856538" y="4710113"/>
            <a:ext cx="1149350" cy="1090612"/>
          </a:xfrm>
        </p:spPr>
        <p:txBody>
          <a:bodyPr/>
          <a:lstStyle>
            <a:lvl1pPr>
              <a:defRPr/>
            </a:lvl1pPr>
          </a:lstStyle>
          <a:p>
            <a:pPr>
              <a:defRPr/>
            </a:pPr>
            <a:fld id="{CA6D023B-5AF9-48CF-A220-D35B5B19BA3B}" type="slidenum">
              <a:rPr lang="de-DE" altLang="x-none"/>
              <a:pPr>
                <a:defRPr/>
              </a:pPr>
              <a:t>‹#›</a:t>
            </a:fld>
            <a:endParaRPr lang="de-DE" altLang="x-non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5" name="Group 21"/>
          <p:cNvGrpSpPr>
            <a:grpSpLocks/>
          </p:cNvGrpSpPr>
          <p:nvPr/>
        </p:nvGrpSpPr>
        <p:grpSpPr bwMode="auto">
          <a:xfrm>
            <a:off x="0" y="4572000"/>
            <a:ext cx="9161463" cy="1676400"/>
            <a:chOff x="0" y="2895600"/>
            <a:chExt cx="9161969" cy="1677035"/>
          </a:xfrm>
        </p:grpSpPr>
        <p:pic>
          <p:nvPicPr>
            <p:cNvPr id="6" name="Picture 22"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23"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24"/>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5"/>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a:xfrm>
            <a:off x="7856538" y="4710113"/>
            <a:ext cx="1149350" cy="1090612"/>
          </a:xfrm>
        </p:spPr>
        <p:txBody>
          <a:bodyPr/>
          <a:lstStyle>
            <a:lvl1pPr>
              <a:defRPr/>
            </a:lvl1pPr>
          </a:lstStyle>
          <a:p>
            <a:pPr>
              <a:defRPr/>
            </a:pPr>
            <a:fld id="{4D8E1235-CD92-485D-915C-900947EEC728}" type="slidenum">
              <a:rPr lang="de-DE" altLang="x-none"/>
              <a:pPr>
                <a:defRPr/>
              </a:pPr>
              <a:t>‹#›</a:t>
            </a:fld>
            <a:endParaRPr lang="de-DE" altLang="x-non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13" name="Group 22"/>
          <p:cNvGrpSpPr>
            <a:grpSpLocks/>
          </p:cNvGrpSpPr>
          <p:nvPr/>
        </p:nvGrpSpPr>
        <p:grpSpPr bwMode="auto">
          <a:xfrm>
            <a:off x="0" y="609600"/>
            <a:ext cx="9161463" cy="1676400"/>
            <a:chOff x="0" y="2895600"/>
            <a:chExt cx="9161969" cy="1677035"/>
          </a:xfrm>
        </p:grpSpPr>
        <p:pic>
          <p:nvPicPr>
            <p:cNvPr id="14" name="Picture 23"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16" name="Picture 24"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7" name="Rectangle 25"/>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26"/>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39777" y="3015290"/>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2879710" y="3007906"/>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233520" y="3007905"/>
            <a:ext cx="2194560" cy="291351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Date Placeholder 2"/>
          <p:cNvSpPr>
            <a:spLocks noGrp="1"/>
          </p:cNvSpPr>
          <p:nvPr>
            <p:ph type="dt" sz="half" idx="18"/>
          </p:nvPr>
        </p:nvSpPr>
        <p:spPr/>
        <p:txBody>
          <a:bodyPr/>
          <a:lstStyle>
            <a:lvl1pPr>
              <a:defRPr/>
            </a:lvl1pPr>
          </a:lstStyle>
          <a:p>
            <a:pPr>
              <a:defRPr/>
            </a:pPr>
            <a:endParaRPr lang="x-none" altLang="x-none"/>
          </a:p>
        </p:txBody>
      </p:sp>
      <p:sp>
        <p:nvSpPr>
          <p:cNvPr id="20" name="Footer Placeholder 3"/>
          <p:cNvSpPr>
            <a:spLocks noGrp="1"/>
          </p:cNvSpPr>
          <p:nvPr>
            <p:ph type="ftr" sz="quarter" idx="19"/>
          </p:nvPr>
        </p:nvSpPr>
        <p:spPr/>
        <p:txBody>
          <a:bodyPr/>
          <a:lstStyle>
            <a:lvl1pPr>
              <a:defRPr/>
            </a:lvl1pPr>
          </a:lstStyle>
          <a:p>
            <a:pPr>
              <a:defRPr/>
            </a:pPr>
            <a:endParaRPr lang="x-none" altLang="x-none"/>
          </a:p>
        </p:txBody>
      </p:sp>
      <p:sp>
        <p:nvSpPr>
          <p:cNvPr id="21" name="Slide Number Placeholder 4"/>
          <p:cNvSpPr>
            <a:spLocks noGrp="1"/>
          </p:cNvSpPr>
          <p:nvPr>
            <p:ph type="sldNum" sz="quarter" idx="20"/>
          </p:nvPr>
        </p:nvSpPr>
        <p:spPr/>
        <p:txBody>
          <a:bodyPr/>
          <a:lstStyle>
            <a:lvl1pPr>
              <a:defRPr/>
            </a:lvl1pPr>
          </a:lstStyle>
          <a:p>
            <a:pPr>
              <a:defRPr/>
            </a:pPr>
            <a:fld id="{61990115-66D0-4320-82A1-D4CC4A7FA785}" type="slidenum">
              <a:rPr lang="de-DE" altLang="x-none"/>
              <a:pPr>
                <a:defRPr/>
              </a:pPr>
              <a:t>‹#›</a:t>
            </a:fld>
            <a:endParaRPr lang="de-DE" altLang="x-non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12" name="Group 33"/>
          <p:cNvGrpSpPr>
            <a:grpSpLocks/>
          </p:cNvGrpSpPr>
          <p:nvPr/>
        </p:nvGrpSpPr>
        <p:grpSpPr bwMode="auto">
          <a:xfrm>
            <a:off x="0" y="609600"/>
            <a:ext cx="9161463" cy="1676400"/>
            <a:chOff x="0" y="2895600"/>
            <a:chExt cx="9161969" cy="1677035"/>
          </a:xfrm>
        </p:grpSpPr>
        <p:pic>
          <p:nvPicPr>
            <p:cNvPr id="13" name="Picture 34"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14" name="Picture 35"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5" name="Rectangle 36"/>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37"/>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1" name="Text Placeholder 3"/>
          <p:cNvSpPr>
            <a:spLocks noGrp="1"/>
          </p:cNvSpPr>
          <p:nvPr>
            <p:ph type="body" sz="half" idx="18"/>
          </p:nvPr>
        </p:nvSpPr>
        <p:spPr>
          <a:xfrm>
            <a:off x="532391" y="4873765"/>
            <a:ext cx="2192257"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19"/>
          </p:nvPr>
        </p:nvSpPr>
        <p:spPr>
          <a:xfrm>
            <a:off x="2869483" y="4873764"/>
            <a:ext cx="2218004"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7" name="Text Placeholder 3"/>
          <p:cNvSpPr>
            <a:spLocks noGrp="1"/>
          </p:cNvSpPr>
          <p:nvPr>
            <p:ph type="body" sz="half" idx="20"/>
          </p:nvPr>
        </p:nvSpPr>
        <p:spPr>
          <a:xfrm>
            <a:off x="5230934" y="4873762"/>
            <a:ext cx="2197239" cy="106242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2"/>
          <p:cNvSpPr>
            <a:spLocks noGrp="1"/>
          </p:cNvSpPr>
          <p:nvPr>
            <p:ph type="dt" sz="half" idx="23"/>
          </p:nvPr>
        </p:nvSpPr>
        <p:spPr/>
        <p:txBody>
          <a:bodyPr/>
          <a:lstStyle>
            <a:lvl1pPr>
              <a:defRPr/>
            </a:lvl1pPr>
          </a:lstStyle>
          <a:p>
            <a:pPr>
              <a:defRPr/>
            </a:pPr>
            <a:endParaRPr lang="x-none" altLang="x-none"/>
          </a:p>
        </p:txBody>
      </p:sp>
      <p:sp>
        <p:nvSpPr>
          <p:cNvPr id="18" name="Footer Placeholder 3"/>
          <p:cNvSpPr>
            <a:spLocks noGrp="1"/>
          </p:cNvSpPr>
          <p:nvPr>
            <p:ph type="ftr" sz="quarter" idx="24"/>
          </p:nvPr>
        </p:nvSpPr>
        <p:spPr/>
        <p:txBody>
          <a:bodyPr/>
          <a:lstStyle>
            <a:lvl1pPr>
              <a:defRPr/>
            </a:lvl1pPr>
          </a:lstStyle>
          <a:p>
            <a:pPr>
              <a:defRPr/>
            </a:pPr>
            <a:endParaRPr lang="x-none" altLang="x-none"/>
          </a:p>
        </p:txBody>
      </p:sp>
      <p:sp>
        <p:nvSpPr>
          <p:cNvPr id="28" name="Slide Number Placeholder 4"/>
          <p:cNvSpPr>
            <a:spLocks noGrp="1"/>
          </p:cNvSpPr>
          <p:nvPr>
            <p:ph type="sldNum" sz="quarter" idx="25"/>
          </p:nvPr>
        </p:nvSpPr>
        <p:spPr/>
        <p:txBody>
          <a:bodyPr/>
          <a:lstStyle>
            <a:lvl1pPr>
              <a:defRPr/>
            </a:lvl1pPr>
          </a:lstStyle>
          <a:p>
            <a:pPr>
              <a:defRPr/>
            </a:pPr>
            <a:fld id="{79874EDB-340F-45A4-A273-5F0452C4A207}" type="slidenum">
              <a:rPr lang="de-DE" altLang="x-none"/>
              <a:pPr>
                <a:defRPr/>
              </a:pPr>
              <a:t>‹#›</a:t>
            </a:fld>
            <a:endParaRPr lang="de-DE" altLang="x-non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5"/>
          <p:cNvGrpSpPr>
            <a:grpSpLocks/>
          </p:cNvGrpSpPr>
          <p:nvPr/>
        </p:nvGrpSpPr>
        <p:grpSpPr bwMode="auto">
          <a:xfrm>
            <a:off x="0" y="609600"/>
            <a:ext cx="9161463" cy="1676400"/>
            <a:chOff x="0" y="2895600"/>
            <a:chExt cx="9161969" cy="1677035"/>
          </a:xfrm>
        </p:grpSpPr>
        <p:pic>
          <p:nvPicPr>
            <p:cNvPr id="5" name="Picture 16"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17"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18"/>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19"/>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3"/>
          <p:cNvSpPr>
            <a:spLocks noGrp="1"/>
          </p:cNvSpPr>
          <p:nvPr>
            <p:ph type="dt" sz="half" idx="10"/>
          </p:nvPr>
        </p:nvSpPr>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p:txBody>
          <a:bodyPr/>
          <a:lstStyle>
            <a:lvl1pPr>
              <a:defRPr/>
            </a:lvl1pPr>
          </a:lstStyle>
          <a:p>
            <a:pPr>
              <a:defRPr/>
            </a:pPr>
            <a:fld id="{F2B4A519-E383-4410-818A-E1BDF9114CFB}" type="slidenum">
              <a:rPr lang="de-DE" altLang="x-none"/>
              <a:pPr>
                <a:defRPr/>
              </a:pPr>
              <a:t>‹#›</a:t>
            </a:fld>
            <a:endParaRPr lang="de-DE" altLang="x-non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3"/>
          <p:cNvGrpSpPr>
            <a:grpSpLocks/>
          </p:cNvGrpSpPr>
          <p:nvPr/>
        </p:nvGrpSpPr>
        <p:grpSpPr bwMode="auto">
          <a:xfrm rot="5400000">
            <a:off x="4575175" y="2747963"/>
            <a:ext cx="6862763" cy="1366837"/>
            <a:chOff x="2281445" y="609600"/>
            <a:chExt cx="6862555" cy="1368199"/>
          </a:xfrm>
        </p:grpSpPr>
        <p:sp>
          <p:nvSpPr>
            <p:cNvPr id="5" name="Rectangle 11"/>
            <p:cNvSpPr/>
            <p:nvPr/>
          </p:nvSpPr>
          <p:spPr>
            <a:xfrm>
              <a:off x="2281445" y="609600"/>
              <a:ext cx="5286215" cy="136819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2"/>
            <p:cNvSpPr/>
            <p:nvPr/>
          </p:nvSpPr>
          <p:spPr>
            <a:xfrm>
              <a:off x="7710530" y="609600"/>
              <a:ext cx="1433470" cy="1368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5029200" y="5935663"/>
            <a:ext cx="2057400" cy="365125"/>
          </a:xfrm>
        </p:spPr>
        <p:txBody>
          <a:bodyPr/>
          <a:lstStyle>
            <a:lvl1pPr>
              <a:defRPr/>
            </a:lvl1pPr>
          </a:lstStyle>
          <a:p>
            <a:pPr>
              <a:defRPr/>
            </a:pPr>
            <a:endParaRPr lang="x-none" altLang="x-none"/>
          </a:p>
        </p:txBody>
      </p:sp>
      <p:sp>
        <p:nvSpPr>
          <p:cNvPr id="8" name="Footer Placeholder 4"/>
          <p:cNvSpPr>
            <a:spLocks noGrp="1"/>
          </p:cNvSpPr>
          <p:nvPr>
            <p:ph type="ftr" sz="quarter" idx="11"/>
          </p:nvPr>
        </p:nvSpPr>
        <p:spPr>
          <a:xfrm>
            <a:off x="509588" y="5935663"/>
            <a:ext cx="4519612" cy="365125"/>
          </a:xfrm>
        </p:spPr>
        <p:txBody>
          <a:bodyPr/>
          <a:lstStyle>
            <a:lvl1pPr>
              <a:defRPr/>
            </a:lvl1pPr>
          </a:lstStyle>
          <a:p>
            <a:pPr>
              <a:defRPr/>
            </a:pPr>
            <a:endParaRPr lang="x-none" altLang="x-none"/>
          </a:p>
        </p:txBody>
      </p:sp>
      <p:sp>
        <p:nvSpPr>
          <p:cNvPr id="9" name="Slide Number Placeholder 5"/>
          <p:cNvSpPr>
            <a:spLocks noGrp="1"/>
          </p:cNvSpPr>
          <p:nvPr>
            <p:ph type="sldNum" sz="quarter" idx="12"/>
          </p:nvPr>
        </p:nvSpPr>
        <p:spPr>
          <a:xfrm>
            <a:off x="7431088" y="5432425"/>
            <a:ext cx="1149350" cy="1273175"/>
          </a:xfrm>
        </p:spPr>
        <p:txBody>
          <a:bodyPr anchor="t"/>
          <a:lstStyle>
            <a:lvl1pPr algn="ctr">
              <a:defRPr smtClean="0"/>
            </a:lvl1pPr>
          </a:lstStyle>
          <a:p>
            <a:pPr>
              <a:defRPr/>
            </a:pPr>
            <a:fld id="{3749992A-C59A-42A4-AD26-0EF973E4C1E2}" type="slidenum">
              <a:rPr lang="de-DE" altLang="x-none"/>
              <a:pPr>
                <a:defRPr/>
              </a:pPr>
              <a:t>‹#›</a:t>
            </a:fld>
            <a:endParaRPr lang="de-DE" alt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6"/>
          <p:cNvGrpSpPr>
            <a:grpSpLocks/>
          </p:cNvGrpSpPr>
          <p:nvPr/>
        </p:nvGrpSpPr>
        <p:grpSpPr bwMode="auto">
          <a:xfrm>
            <a:off x="0" y="609600"/>
            <a:ext cx="9161463" cy="1676400"/>
            <a:chOff x="0" y="2895600"/>
            <a:chExt cx="9161969" cy="1677035"/>
          </a:xfrm>
        </p:grpSpPr>
        <p:pic>
          <p:nvPicPr>
            <p:cNvPr id="5" name="Picture 2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2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2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3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3"/>
          <p:cNvSpPr>
            <a:spLocks noGrp="1"/>
          </p:cNvSpPr>
          <p:nvPr>
            <p:ph type="dt" sz="half" idx="10"/>
          </p:nvPr>
        </p:nvSpPr>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p:txBody>
          <a:bodyPr/>
          <a:lstStyle>
            <a:lvl1pPr>
              <a:defRPr/>
            </a:lvl1pPr>
          </a:lstStyle>
          <a:p>
            <a:pPr>
              <a:defRPr/>
            </a:pPr>
            <a:fld id="{3AD3FF6A-13F6-46CB-A90D-BC7B6CA7EA36}" type="slidenum">
              <a:rPr lang="de-DE" altLang="x-none"/>
              <a:pPr>
                <a:defRPr/>
              </a:pPr>
              <a:t>‹#›</a:t>
            </a:fld>
            <a:endParaRPr lang="de-DE" alt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7"/>
          <p:cNvGrpSpPr>
            <a:grpSpLocks/>
          </p:cNvGrpSpPr>
          <p:nvPr/>
        </p:nvGrpSpPr>
        <p:grpSpPr bwMode="auto">
          <a:xfrm>
            <a:off x="0" y="2728913"/>
            <a:ext cx="9161463" cy="1676400"/>
            <a:chOff x="0" y="2895600"/>
            <a:chExt cx="9161969" cy="1677035"/>
          </a:xfrm>
        </p:grpSpPr>
        <p:pic>
          <p:nvPicPr>
            <p:cNvPr id="5" name="Picture 18"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6" name="Picture 19"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7" name="Rectangle 20"/>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21"/>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a:xfrm>
            <a:off x="5365750" y="5935663"/>
            <a:ext cx="2057400" cy="365125"/>
          </a:xfrm>
        </p:spPr>
        <p:txBody>
          <a:bodyPr/>
          <a:lstStyle>
            <a:lvl1pPr>
              <a:defRPr/>
            </a:lvl1pPr>
          </a:lstStyle>
          <a:p>
            <a:pPr>
              <a:defRPr/>
            </a:pPr>
            <a:endParaRPr lang="x-none" altLang="x-none"/>
          </a:p>
        </p:txBody>
      </p:sp>
      <p:sp>
        <p:nvSpPr>
          <p:cNvPr id="10" name="Footer Placeholder 4"/>
          <p:cNvSpPr>
            <a:spLocks noGrp="1"/>
          </p:cNvSpPr>
          <p:nvPr>
            <p:ph type="ftr" sz="quarter" idx="11"/>
          </p:nvPr>
        </p:nvSpPr>
        <p:spPr/>
        <p:txBody>
          <a:bodyPr/>
          <a:lstStyle>
            <a:lvl1pPr>
              <a:defRPr/>
            </a:lvl1pPr>
          </a:lstStyle>
          <a:p>
            <a:pPr>
              <a:defRPr/>
            </a:pPr>
            <a:endParaRPr lang="x-none" altLang="x-none"/>
          </a:p>
        </p:txBody>
      </p:sp>
      <p:sp>
        <p:nvSpPr>
          <p:cNvPr id="11" name="Slide Number Placeholder 5"/>
          <p:cNvSpPr>
            <a:spLocks noGrp="1"/>
          </p:cNvSpPr>
          <p:nvPr>
            <p:ph type="sldNum" sz="quarter" idx="12"/>
          </p:nvPr>
        </p:nvSpPr>
        <p:spPr>
          <a:xfrm>
            <a:off x="7856538" y="2870200"/>
            <a:ext cx="1149350" cy="1090613"/>
          </a:xfrm>
        </p:spPr>
        <p:txBody>
          <a:bodyPr/>
          <a:lstStyle>
            <a:lvl1pPr>
              <a:defRPr/>
            </a:lvl1pPr>
          </a:lstStyle>
          <a:p>
            <a:pPr>
              <a:defRPr/>
            </a:pPr>
            <a:fld id="{0CD3C7A6-1ECB-4CE8-8D74-8AC6C6A0490D}" type="slidenum">
              <a:rPr lang="de-DE" altLang="x-none"/>
              <a:pPr>
                <a:defRPr/>
              </a:pPr>
              <a:t>‹#›</a:t>
            </a:fld>
            <a:endParaRPr lang="de-DE" alt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p:txBody>
          <a:bodyPr/>
          <a:lstStyle>
            <a:lvl1pPr>
              <a:defRPr/>
            </a:lvl1pPr>
          </a:lstStyle>
          <a:p>
            <a:pPr>
              <a:defRPr/>
            </a:pPr>
            <a:fld id="{BED795F3-197B-43A8-BF8D-398CE7EA9D49}" type="slidenum">
              <a:rPr lang="de-DE" altLang="x-none"/>
              <a:pPr>
                <a:defRPr/>
              </a:pPr>
              <a:t>‹#›</a:t>
            </a:fld>
            <a:endParaRPr lang="de-DE" alt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27"/>
          <p:cNvGrpSpPr>
            <a:grpSpLocks/>
          </p:cNvGrpSpPr>
          <p:nvPr/>
        </p:nvGrpSpPr>
        <p:grpSpPr bwMode="auto">
          <a:xfrm>
            <a:off x="0" y="609600"/>
            <a:ext cx="9161463" cy="1676400"/>
            <a:chOff x="0" y="2895600"/>
            <a:chExt cx="9161969" cy="1677035"/>
          </a:xfrm>
        </p:grpSpPr>
        <p:pic>
          <p:nvPicPr>
            <p:cNvPr id="8" name="Picture 28"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9" name="Picture 29"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10" name="Rectangle 30"/>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31"/>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6"/>
          <p:cNvSpPr>
            <a:spLocks noGrp="1"/>
          </p:cNvSpPr>
          <p:nvPr>
            <p:ph type="dt" sz="half" idx="10"/>
          </p:nvPr>
        </p:nvSpPr>
        <p:spPr/>
        <p:txBody>
          <a:bodyPr/>
          <a:lstStyle>
            <a:lvl1pPr>
              <a:defRPr/>
            </a:lvl1pPr>
          </a:lstStyle>
          <a:p>
            <a:pPr>
              <a:defRPr/>
            </a:pPr>
            <a:endParaRPr lang="x-none" altLang="x-none"/>
          </a:p>
        </p:txBody>
      </p:sp>
      <p:sp>
        <p:nvSpPr>
          <p:cNvPr id="13" name="Footer Placeholder 7"/>
          <p:cNvSpPr>
            <a:spLocks noGrp="1"/>
          </p:cNvSpPr>
          <p:nvPr>
            <p:ph type="ftr" sz="quarter" idx="11"/>
          </p:nvPr>
        </p:nvSpPr>
        <p:spPr/>
        <p:txBody>
          <a:bodyPr/>
          <a:lstStyle>
            <a:lvl1pPr>
              <a:defRPr/>
            </a:lvl1pPr>
          </a:lstStyle>
          <a:p>
            <a:pPr>
              <a:defRPr/>
            </a:pPr>
            <a:endParaRPr lang="x-none" altLang="x-none"/>
          </a:p>
        </p:txBody>
      </p:sp>
      <p:sp>
        <p:nvSpPr>
          <p:cNvPr id="14" name="Slide Number Placeholder 8"/>
          <p:cNvSpPr>
            <a:spLocks noGrp="1"/>
          </p:cNvSpPr>
          <p:nvPr>
            <p:ph type="sldNum" sz="quarter" idx="12"/>
          </p:nvPr>
        </p:nvSpPr>
        <p:spPr/>
        <p:txBody>
          <a:bodyPr/>
          <a:lstStyle>
            <a:lvl1pPr>
              <a:defRPr/>
            </a:lvl1pPr>
          </a:lstStyle>
          <a:p>
            <a:pPr>
              <a:defRPr/>
            </a:pPr>
            <a:fld id="{FABFA1A6-383E-497B-AA3C-89B19E31AC0D}" type="slidenum">
              <a:rPr lang="de-DE" altLang="x-none"/>
              <a:pPr>
                <a:defRPr/>
              </a:pPr>
              <a:t>‹#›</a:t>
            </a:fld>
            <a:endParaRPr lang="de-DE" alt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4"/>
          <p:cNvGrpSpPr>
            <a:grpSpLocks/>
          </p:cNvGrpSpPr>
          <p:nvPr/>
        </p:nvGrpSpPr>
        <p:grpSpPr bwMode="auto">
          <a:xfrm>
            <a:off x="0" y="609600"/>
            <a:ext cx="9161463" cy="1676400"/>
            <a:chOff x="0" y="2895600"/>
            <a:chExt cx="9161969" cy="1677035"/>
          </a:xfrm>
        </p:grpSpPr>
        <p:pic>
          <p:nvPicPr>
            <p:cNvPr id="4" name="Picture 15"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5" name="Picture 16"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6" name="Rectangle 17"/>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8"/>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8" name="Date Placeholder 2"/>
          <p:cNvSpPr>
            <a:spLocks noGrp="1"/>
          </p:cNvSpPr>
          <p:nvPr>
            <p:ph type="dt" sz="half" idx="10"/>
          </p:nvPr>
        </p:nvSpPr>
        <p:spPr/>
        <p:txBody>
          <a:bodyPr/>
          <a:lstStyle>
            <a:lvl1pPr>
              <a:defRPr/>
            </a:lvl1pPr>
          </a:lstStyle>
          <a:p>
            <a:pPr>
              <a:defRPr/>
            </a:pPr>
            <a:endParaRPr lang="x-none" altLang="x-none"/>
          </a:p>
        </p:txBody>
      </p:sp>
      <p:sp>
        <p:nvSpPr>
          <p:cNvPr id="9" name="Footer Placeholder 3"/>
          <p:cNvSpPr>
            <a:spLocks noGrp="1"/>
          </p:cNvSpPr>
          <p:nvPr>
            <p:ph type="ftr" sz="quarter" idx="11"/>
          </p:nvPr>
        </p:nvSpPr>
        <p:spPr/>
        <p:txBody>
          <a:bodyPr/>
          <a:lstStyle>
            <a:lvl1pPr>
              <a:defRPr/>
            </a:lvl1pPr>
          </a:lstStyle>
          <a:p>
            <a:pPr>
              <a:defRPr/>
            </a:pPr>
            <a:endParaRPr lang="x-none" altLang="x-none"/>
          </a:p>
        </p:txBody>
      </p:sp>
      <p:sp>
        <p:nvSpPr>
          <p:cNvPr id="10" name="Slide Number Placeholder 4"/>
          <p:cNvSpPr>
            <a:spLocks noGrp="1"/>
          </p:cNvSpPr>
          <p:nvPr>
            <p:ph type="sldNum" sz="quarter" idx="12"/>
          </p:nvPr>
        </p:nvSpPr>
        <p:spPr/>
        <p:txBody>
          <a:bodyPr/>
          <a:lstStyle>
            <a:lvl1pPr>
              <a:defRPr/>
            </a:lvl1pPr>
          </a:lstStyle>
          <a:p>
            <a:pPr>
              <a:defRPr/>
            </a:pPr>
            <a:fld id="{D22CBCA5-199D-4613-934D-5C0D3933EC6E}" type="slidenum">
              <a:rPr lang="de-DE" altLang="x-none"/>
              <a:pPr>
                <a:defRPr/>
              </a:pPr>
              <a:t>‹#›</a:t>
            </a:fld>
            <a:endParaRPr lang="de-DE" alt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1" descr="HD-ShadowShort.png"/>
          <p:cNvPicPr>
            <a:picLocks noChangeAspect="1"/>
          </p:cNvPicPr>
          <p:nvPr/>
        </p:nvPicPr>
        <p:blipFill>
          <a:blip r:embed="rId2"/>
          <a:srcRect r="9871"/>
          <a:stretch>
            <a:fillRect/>
          </a:stretch>
        </p:blipFill>
        <p:spPr bwMode="auto">
          <a:xfrm>
            <a:off x="7716838" y="1973263"/>
            <a:ext cx="1444625" cy="144462"/>
          </a:xfrm>
          <a:prstGeom prst="rect">
            <a:avLst/>
          </a:prstGeom>
          <a:noFill/>
          <a:ln w="9525">
            <a:noFill/>
            <a:miter lim="800000"/>
            <a:headEnd/>
            <a:tailEnd/>
          </a:ln>
        </p:spPr>
      </p:pic>
      <p:sp>
        <p:nvSpPr>
          <p:cNvPr id="3" name="Rectangle 13"/>
          <p:cNvSpPr/>
          <p:nvPr/>
        </p:nvSpPr>
        <p:spPr>
          <a:xfrm>
            <a:off x="7710488" y="609600"/>
            <a:ext cx="1433512" cy="13684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1"/>
          <p:cNvSpPr>
            <a:spLocks noGrp="1"/>
          </p:cNvSpPr>
          <p:nvPr>
            <p:ph type="dt" sz="half" idx="10"/>
          </p:nvPr>
        </p:nvSpPr>
        <p:spPr/>
        <p:txBody>
          <a:bodyPr/>
          <a:lstStyle>
            <a:lvl1pPr>
              <a:defRPr/>
            </a:lvl1pPr>
          </a:lstStyle>
          <a:p>
            <a:pPr>
              <a:defRPr/>
            </a:pPr>
            <a:endParaRPr lang="x-none" altLang="x-none"/>
          </a:p>
        </p:txBody>
      </p:sp>
      <p:sp>
        <p:nvSpPr>
          <p:cNvPr id="5" name="Footer Placeholder 2"/>
          <p:cNvSpPr>
            <a:spLocks noGrp="1"/>
          </p:cNvSpPr>
          <p:nvPr>
            <p:ph type="ftr" sz="quarter" idx="11"/>
          </p:nvPr>
        </p:nvSpPr>
        <p:spPr/>
        <p:txBody>
          <a:bodyPr/>
          <a:lstStyle>
            <a:lvl1pPr>
              <a:defRPr/>
            </a:lvl1pPr>
          </a:lstStyle>
          <a:p>
            <a:pPr>
              <a:defRPr/>
            </a:pPr>
            <a:endParaRPr lang="x-none" altLang="x-none"/>
          </a:p>
        </p:txBody>
      </p:sp>
      <p:sp>
        <p:nvSpPr>
          <p:cNvPr id="6" name="Slide Number Placeholder 3"/>
          <p:cNvSpPr>
            <a:spLocks noGrp="1"/>
          </p:cNvSpPr>
          <p:nvPr>
            <p:ph type="sldNum" sz="quarter" idx="12"/>
          </p:nvPr>
        </p:nvSpPr>
        <p:spPr/>
        <p:txBody>
          <a:bodyPr/>
          <a:lstStyle>
            <a:lvl1pPr>
              <a:defRPr/>
            </a:lvl1pPr>
          </a:lstStyle>
          <a:p>
            <a:pPr>
              <a:defRPr/>
            </a:pPr>
            <a:fld id="{CFA5EFF7-4DFE-40E8-8939-D9144014069C}" type="slidenum">
              <a:rPr lang="de-DE" altLang="x-none"/>
              <a:pPr>
                <a:defRPr/>
              </a:pPr>
              <a:t>‹#›</a:t>
            </a:fld>
            <a:endParaRPr lang="de-DE" alt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x-none" altLang="x-none"/>
          </a:p>
        </p:txBody>
      </p:sp>
      <p:sp>
        <p:nvSpPr>
          <p:cNvPr id="12" name="Slide Number Placeholder 6"/>
          <p:cNvSpPr>
            <a:spLocks noGrp="1"/>
          </p:cNvSpPr>
          <p:nvPr>
            <p:ph type="sldNum" sz="quarter" idx="12"/>
          </p:nvPr>
        </p:nvSpPr>
        <p:spPr/>
        <p:txBody>
          <a:bodyPr/>
          <a:lstStyle>
            <a:lvl1pPr>
              <a:defRPr/>
            </a:lvl1pPr>
          </a:lstStyle>
          <a:p>
            <a:pPr>
              <a:defRPr/>
            </a:pPr>
            <a:fld id="{D2683ACA-3BBF-4112-8325-72B265458E1C}" type="slidenum">
              <a:rPr lang="de-DE" altLang="x-none"/>
              <a:pPr>
                <a:defRPr/>
              </a:pPr>
              <a:t>‹#›</a:t>
            </a:fld>
            <a:endParaRPr lang="de-DE" alt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6"/>
          <p:cNvGrpSpPr>
            <a:grpSpLocks/>
          </p:cNvGrpSpPr>
          <p:nvPr/>
        </p:nvGrpSpPr>
        <p:grpSpPr bwMode="auto">
          <a:xfrm>
            <a:off x="0" y="609600"/>
            <a:ext cx="9161463" cy="1676400"/>
            <a:chOff x="0" y="2895600"/>
            <a:chExt cx="9161969" cy="1677035"/>
          </a:xfrm>
        </p:grpSpPr>
        <p:pic>
          <p:nvPicPr>
            <p:cNvPr id="6" name="Picture 17" descr="HD-ShadowLong.png"/>
            <p:cNvPicPr>
              <a:picLocks noChangeAspect="1"/>
            </p:cNvPicPr>
            <p:nvPr/>
          </p:nvPicPr>
          <p:blipFill>
            <a:blip r:embed="rId2"/>
            <a:srcRect l="26982" r="-217"/>
            <a:stretch>
              <a:fillRect/>
            </a:stretch>
          </p:blipFill>
          <p:spPr bwMode="auto">
            <a:xfrm>
              <a:off x="0" y="4251471"/>
              <a:ext cx="7644384" cy="321164"/>
            </a:xfrm>
            <a:prstGeom prst="rect">
              <a:avLst/>
            </a:prstGeom>
            <a:noFill/>
            <a:ln w="9525">
              <a:noFill/>
              <a:miter lim="800000"/>
              <a:headEnd/>
              <a:tailEnd/>
            </a:ln>
          </p:spPr>
        </p:pic>
        <p:pic>
          <p:nvPicPr>
            <p:cNvPr id="7" name="Picture 18" descr="HD-ShadowShort.png"/>
            <p:cNvPicPr>
              <a:picLocks noChangeAspect="1"/>
            </p:cNvPicPr>
            <p:nvPr/>
          </p:nvPicPr>
          <p:blipFill>
            <a:blip r:embed="rId3"/>
            <a:srcRect r="9871"/>
            <a:stretch>
              <a:fillRect/>
            </a:stretch>
          </p:blipFill>
          <p:spPr bwMode="auto">
            <a:xfrm>
              <a:off x="7717217" y="4259262"/>
              <a:ext cx="1444752" cy="144270"/>
            </a:xfrm>
            <a:prstGeom prst="rect">
              <a:avLst/>
            </a:prstGeom>
            <a:noFill/>
            <a:ln w="9525">
              <a:noFill/>
              <a:miter lim="800000"/>
              <a:headEnd/>
              <a:tailEnd/>
            </a:ln>
          </p:spPr>
        </p:pic>
        <p:sp>
          <p:nvSpPr>
            <p:cNvPr id="8" name="Rectangle 19"/>
            <p:cNvSpPr/>
            <p:nvPr/>
          </p:nvSpPr>
          <p:spPr>
            <a:xfrm>
              <a:off x="0" y="2895600"/>
              <a:ext cx="7566443" cy="136894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20"/>
            <p:cNvSpPr/>
            <p:nvPr/>
          </p:nvSpPr>
          <p:spPr>
            <a:xfrm>
              <a:off x="7710914" y="2895600"/>
              <a:ext cx="1433591" cy="136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endParaRPr lang="x-none" altLang="x-none"/>
          </a:p>
        </p:txBody>
      </p:sp>
      <p:sp>
        <p:nvSpPr>
          <p:cNvPr id="11" name="Footer Placeholder 5"/>
          <p:cNvSpPr>
            <a:spLocks noGrp="1"/>
          </p:cNvSpPr>
          <p:nvPr>
            <p:ph type="ftr" sz="quarter" idx="11"/>
          </p:nvPr>
        </p:nvSpPr>
        <p:spPr/>
        <p:txBody>
          <a:bodyPr/>
          <a:lstStyle>
            <a:lvl1pPr>
              <a:defRPr/>
            </a:lvl1pPr>
          </a:lstStyle>
          <a:p>
            <a:pPr>
              <a:defRPr/>
            </a:pPr>
            <a:endParaRPr lang="hr-HR"/>
          </a:p>
        </p:txBody>
      </p:sp>
      <p:sp>
        <p:nvSpPr>
          <p:cNvPr id="12" name="Slide Number Placeholder 6"/>
          <p:cNvSpPr>
            <a:spLocks noGrp="1"/>
          </p:cNvSpPr>
          <p:nvPr>
            <p:ph type="sldNum" sz="quarter" idx="12"/>
          </p:nvPr>
        </p:nvSpPr>
        <p:spPr/>
        <p:txBody>
          <a:bodyPr/>
          <a:lstStyle>
            <a:lvl1pPr>
              <a:defRPr/>
            </a:lvl1pPr>
          </a:lstStyle>
          <a:p>
            <a:pPr>
              <a:defRPr/>
            </a:pPr>
            <a:fld id="{6C93D3D3-3573-4856-9490-68A776FFD1E0}" type="slidenum">
              <a:rPr lang="de-DE" altLang="x-none"/>
              <a:pPr>
                <a:defRPr/>
              </a:pPr>
              <a:t>‹#›</a:t>
            </a:fld>
            <a:endParaRPr lang="de-DE" alt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7000"/>
          </a:schemeClr>
        </a:solidFill>
        <a:effectLst/>
      </p:bgPr>
    </p:bg>
    <p:spTree>
      <p:nvGrpSpPr>
        <p:cNvPr id="1" name=""/>
        <p:cNvGrpSpPr/>
        <p:nvPr/>
      </p:nvGrpSpPr>
      <p:grpSpPr>
        <a:xfrm>
          <a:off x="0" y="0"/>
          <a:ext cx="0" cy="0"/>
          <a:chOff x="0" y="0"/>
          <a:chExt cx="0" cy="0"/>
        </a:xfrm>
      </p:grpSpPr>
      <p:pic>
        <p:nvPicPr>
          <p:cNvPr id="1026" name="Picture 3" descr="C:\Users\James\Desktop\msft\Berlin\build Assets\hashOverlaySD-FullResolve.png"/>
          <p:cNvPicPr>
            <a:picLocks noChangeAspect="1" noChangeArrowheads="1"/>
          </p:cNvPicPr>
          <p:nvPr/>
        </p:nvPicPr>
        <p:blipFill>
          <a:blip r:embed="rId19"/>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531813" y="752475"/>
            <a:ext cx="6896100" cy="1081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533400" y="2336800"/>
            <a:ext cx="6888163" cy="35988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367338" y="5935663"/>
            <a:ext cx="2057400" cy="365125"/>
          </a:xfrm>
          <a:prstGeom prst="rect">
            <a:avLst/>
          </a:prstGeom>
        </p:spPr>
        <p:txBody>
          <a:bodyPr vert="horz" lIns="91440" tIns="45720" rIns="91440" bIns="45720" rtlCol="0" anchor="ctr"/>
          <a:lstStyle>
            <a:lvl1pPr algn="r">
              <a:defRPr sz="1050">
                <a:solidFill>
                  <a:schemeClr val="tx1">
                    <a:tint val="75000"/>
                  </a:schemeClr>
                </a:solidFill>
                <a:latin typeface="Arial" panose="020B0604020202020204" pitchFamily="34" charset="0"/>
              </a:defRPr>
            </a:lvl1pPr>
          </a:lstStyle>
          <a:p>
            <a:pPr>
              <a:defRPr/>
            </a:pPr>
            <a:endParaRPr lang="x-none" altLang="x-none"/>
          </a:p>
        </p:txBody>
      </p:sp>
      <p:sp>
        <p:nvSpPr>
          <p:cNvPr id="5" name="Footer Placeholder 4"/>
          <p:cNvSpPr>
            <a:spLocks noGrp="1"/>
          </p:cNvSpPr>
          <p:nvPr>
            <p:ph type="ftr" sz="quarter" idx="3"/>
          </p:nvPr>
        </p:nvSpPr>
        <p:spPr>
          <a:xfrm>
            <a:off x="533400" y="5935663"/>
            <a:ext cx="4833938"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defRPr>
            </a:lvl1pPr>
          </a:lstStyle>
          <a:p>
            <a:pPr>
              <a:defRPr/>
            </a:pPr>
            <a:endParaRPr lang="x-none" altLang="x-none"/>
          </a:p>
        </p:txBody>
      </p:sp>
      <p:sp>
        <p:nvSpPr>
          <p:cNvPr id="6" name="Slide Number Placeholder 5"/>
          <p:cNvSpPr>
            <a:spLocks noGrp="1"/>
          </p:cNvSpPr>
          <p:nvPr>
            <p:ph type="sldNum" sz="quarter" idx="4"/>
          </p:nvPr>
        </p:nvSpPr>
        <p:spPr>
          <a:xfrm>
            <a:off x="7848600" y="752475"/>
            <a:ext cx="1157288" cy="1092200"/>
          </a:xfrm>
          <a:prstGeom prst="rect">
            <a:avLst/>
          </a:prstGeom>
        </p:spPr>
        <p:txBody>
          <a:bodyPr vert="horz" lIns="91440" tIns="45720" rIns="91440" bIns="45720" rtlCol="0" anchor="ctr"/>
          <a:lstStyle>
            <a:lvl1pPr algn="l">
              <a:defRPr sz="3600" smtClean="0">
                <a:solidFill>
                  <a:schemeClr val="tx1">
                    <a:tint val="75000"/>
                  </a:schemeClr>
                </a:solidFill>
                <a:latin typeface="Arial" panose="020B0604020202020204" pitchFamily="34" charset="0"/>
              </a:defRPr>
            </a:lvl1pPr>
          </a:lstStyle>
          <a:p>
            <a:pPr>
              <a:defRPr/>
            </a:pPr>
            <a:fld id="{BD6EB3F6-EB3A-483A-BC3D-30BF3B8902A9}" type="slidenum">
              <a:rPr lang="de-DE" altLang="x-none"/>
              <a:pPr>
                <a:defRPr/>
              </a:pPr>
              <a:t>‹#›</a:t>
            </a:fld>
            <a:endParaRPr lang="de-DE" altLang="x-none"/>
          </a:p>
        </p:txBody>
      </p:sp>
    </p:spTree>
  </p:cSld>
  <p:clrMap bg1="lt1" tx1="dk1" bg2="lt2" tx2="dk2" accent1="accent1" accent2="accent2" accent3="accent3" accent4="accent4" accent5="accent5" accent6="accent6" hlink="hlink" folHlink="folHlink"/>
  <p:sldLayoutIdLst>
    <p:sldLayoutId id="2147485414" r:id="rId1"/>
    <p:sldLayoutId id="2147485415" r:id="rId2"/>
    <p:sldLayoutId id="2147485416" r:id="rId3"/>
    <p:sldLayoutId id="2147485417" r:id="rId4"/>
    <p:sldLayoutId id="2147485418" r:id="rId5"/>
    <p:sldLayoutId id="2147485419" r:id="rId6"/>
    <p:sldLayoutId id="2147485420" r:id="rId7"/>
    <p:sldLayoutId id="2147485421" r:id="rId8"/>
    <p:sldLayoutId id="2147485422" r:id="rId9"/>
    <p:sldLayoutId id="2147485423" r:id="rId10"/>
    <p:sldLayoutId id="2147485424" r:id="rId11"/>
    <p:sldLayoutId id="2147485425" r:id="rId12"/>
    <p:sldLayoutId id="2147485426" r:id="rId13"/>
    <p:sldLayoutId id="2147485427" r:id="rId14"/>
    <p:sldLayoutId id="2147485428" r:id="rId15"/>
    <p:sldLayoutId id="2147485429" r:id="rId16"/>
    <p:sldLayoutId id="2147485430" r:id="rId17"/>
  </p:sldLayoutIdLst>
  <p:txStyles>
    <p:titleStyle>
      <a:lvl1pPr algn="l" rtl="0" fontAlgn="base">
        <a:lnSpc>
          <a:spcPct val="90000"/>
        </a:lnSpc>
        <a:spcBef>
          <a:spcPct val="0"/>
        </a:spcBef>
        <a:spcAft>
          <a:spcPct val="0"/>
        </a:spcAft>
        <a:defRPr sz="3600" kern="1200">
          <a:solidFill>
            <a:schemeClr val="tx1"/>
          </a:solidFill>
          <a:latin typeface="+mj-lt"/>
          <a:ea typeface="+mj-ea"/>
          <a:cs typeface="+mj-cs"/>
        </a:defRPr>
      </a:lvl1pPr>
      <a:lvl2pPr algn="l" rtl="0" fontAlgn="base">
        <a:lnSpc>
          <a:spcPct val="90000"/>
        </a:lnSpc>
        <a:spcBef>
          <a:spcPct val="0"/>
        </a:spcBef>
        <a:spcAft>
          <a:spcPct val="0"/>
        </a:spcAft>
        <a:defRPr sz="3600">
          <a:solidFill>
            <a:schemeClr val="tx1"/>
          </a:solidFill>
          <a:latin typeface="Trebuchet MS" pitchFamily="34" charset="0"/>
        </a:defRPr>
      </a:lvl2pPr>
      <a:lvl3pPr algn="l" rtl="0" fontAlgn="base">
        <a:lnSpc>
          <a:spcPct val="90000"/>
        </a:lnSpc>
        <a:spcBef>
          <a:spcPct val="0"/>
        </a:spcBef>
        <a:spcAft>
          <a:spcPct val="0"/>
        </a:spcAft>
        <a:defRPr sz="3600">
          <a:solidFill>
            <a:schemeClr val="tx1"/>
          </a:solidFill>
          <a:latin typeface="Trebuchet MS" pitchFamily="34" charset="0"/>
        </a:defRPr>
      </a:lvl3pPr>
      <a:lvl4pPr algn="l" rtl="0" fontAlgn="base">
        <a:lnSpc>
          <a:spcPct val="90000"/>
        </a:lnSpc>
        <a:spcBef>
          <a:spcPct val="0"/>
        </a:spcBef>
        <a:spcAft>
          <a:spcPct val="0"/>
        </a:spcAft>
        <a:defRPr sz="3600">
          <a:solidFill>
            <a:schemeClr val="tx1"/>
          </a:solidFill>
          <a:latin typeface="Trebuchet MS" pitchFamily="34" charset="0"/>
        </a:defRPr>
      </a:lvl4pPr>
      <a:lvl5pPr algn="l" rtl="0" fontAlgn="base">
        <a:lnSpc>
          <a:spcPct val="90000"/>
        </a:lnSpc>
        <a:spcBef>
          <a:spcPct val="0"/>
        </a:spcBef>
        <a:spcAft>
          <a:spcPct val="0"/>
        </a:spcAft>
        <a:defRPr sz="3600">
          <a:solidFill>
            <a:schemeClr val="tx1"/>
          </a:solidFill>
          <a:latin typeface="Trebuchet MS" pitchFamily="34" charset="0"/>
        </a:defRPr>
      </a:lvl5pPr>
      <a:lvl6pPr marL="457200" algn="l" rtl="0" fontAlgn="base">
        <a:lnSpc>
          <a:spcPct val="90000"/>
        </a:lnSpc>
        <a:spcBef>
          <a:spcPct val="0"/>
        </a:spcBef>
        <a:spcAft>
          <a:spcPct val="0"/>
        </a:spcAft>
        <a:defRPr sz="3600">
          <a:solidFill>
            <a:schemeClr val="tx1"/>
          </a:solidFill>
          <a:latin typeface="Trebuchet MS" pitchFamily="34" charset="0"/>
        </a:defRPr>
      </a:lvl6pPr>
      <a:lvl7pPr marL="914400" algn="l" rtl="0" fontAlgn="base">
        <a:lnSpc>
          <a:spcPct val="90000"/>
        </a:lnSpc>
        <a:spcBef>
          <a:spcPct val="0"/>
        </a:spcBef>
        <a:spcAft>
          <a:spcPct val="0"/>
        </a:spcAft>
        <a:defRPr sz="3600">
          <a:solidFill>
            <a:schemeClr val="tx1"/>
          </a:solidFill>
          <a:latin typeface="Trebuchet MS" pitchFamily="34" charset="0"/>
        </a:defRPr>
      </a:lvl7pPr>
      <a:lvl8pPr marL="1371600" algn="l" rtl="0" fontAlgn="base">
        <a:lnSpc>
          <a:spcPct val="90000"/>
        </a:lnSpc>
        <a:spcBef>
          <a:spcPct val="0"/>
        </a:spcBef>
        <a:spcAft>
          <a:spcPct val="0"/>
        </a:spcAft>
        <a:defRPr sz="3600">
          <a:solidFill>
            <a:schemeClr val="tx1"/>
          </a:solidFill>
          <a:latin typeface="Trebuchet MS" pitchFamily="34" charset="0"/>
        </a:defRPr>
      </a:lvl8pPr>
      <a:lvl9pPr marL="1828800" algn="l" rtl="0" fontAlgn="base">
        <a:lnSpc>
          <a:spcPct val="90000"/>
        </a:lnSpc>
        <a:spcBef>
          <a:spcPct val="0"/>
        </a:spcBef>
        <a:spcAft>
          <a:spcPct val="0"/>
        </a:spcAft>
        <a:defRPr sz="3600">
          <a:solidFill>
            <a:schemeClr val="tx1"/>
          </a:solidFill>
          <a:latin typeface="Trebuchet MS" pitchFamily="34" charset="0"/>
        </a:defRPr>
      </a:lvl9pPr>
    </p:titleStyle>
    <p:bodyStyle>
      <a:lvl1pPr marL="228600" indent="-228600" algn="l" rtl="0" fontAlgn="base">
        <a:lnSpc>
          <a:spcPct val="90000"/>
        </a:lnSpc>
        <a:spcBef>
          <a:spcPts val="1000"/>
        </a:spcBef>
        <a:spcAft>
          <a:spcPct val="0"/>
        </a:spcAft>
        <a:buFont typeface="Arial" charset="0"/>
        <a:buChar char="•"/>
        <a:defRPr sz="24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sz="1600"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a:xfrm>
            <a:off x="0" y="2565400"/>
            <a:ext cx="6821488" cy="1079500"/>
          </a:xfrm>
        </p:spPr>
        <p:txBody>
          <a:bodyPr/>
          <a:lstStyle/>
          <a:p>
            <a:pPr algn="ctr"/>
            <a:r>
              <a:rPr lang="en-US" sz="4400" b="1" smtClean="0">
                <a:solidFill>
                  <a:srgbClr val="002060"/>
                </a:solidFill>
                <a:latin typeface="Cambria" pitchFamily="18" charset="0"/>
              </a:rPr>
              <a:t>PEFA </a:t>
            </a:r>
            <a:r>
              <a:rPr lang="hr-HR" sz="4400" b="1" smtClean="0">
                <a:solidFill>
                  <a:srgbClr val="002060"/>
                </a:solidFill>
                <a:latin typeface="Cambria" pitchFamily="18" charset="0"/>
              </a:rPr>
              <a:t>Inicijativa</a:t>
            </a:r>
            <a:endParaRPr lang="hr-HR" sz="4200" b="1" smtClean="0">
              <a:latin typeface="Cambria" pitchFamily="18" charset="0"/>
            </a:endParaRPr>
          </a:p>
        </p:txBody>
      </p:sp>
      <p:sp>
        <p:nvSpPr>
          <p:cNvPr id="2051" name="Subtitle 2"/>
          <p:cNvSpPr>
            <a:spLocks noGrp="1"/>
          </p:cNvSpPr>
          <p:nvPr>
            <p:ph type="subTitle" idx="1"/>
          </p:nvPr>
        </p:nvSpPr>
        <p:spPr>
          <a:xfrm>
            <a:off x="1951038" y="4327525"/>
            <a:ext cx="6400800" cy="1663700"/>
          </a:xfrm>
        </p:spPr>
        <p:txBody>
          <a:bodyPr rtlCol="0">
            <a:normAutofit lnSpcReduction="10000"/>
          </a:bodyPr>
          <a:lstStyle/>
          <a:p>
            <a:pPr fontAlgn="auto">
              <a:spcAft>
                <a:spcPts val="0"/>
              </a:spcAft>
              <a:buFont typeface="Arial" panose="020B0604020202020204" pitchFamily="34" charset="0"/>
              <a:buNone/>
              <a:defRPr/>
            </a:pPr>
            <a:r>
              <a:rPr lang="de-CH" altLang="en-US" dirty="0" smtClean="0">
                <a:latin typeface="Cambria" panose="02040503050406030204" pitchFamily="18" charset="0"/>
              </a:rPr>
              <a:t>Zagreb </a:t>
            </a:r>
            <a:br>
              <a:rPr lang="de-CH" altLang="en-US" dirty="0" smtClean="0">
                <a:latin typeface="Cambria" panose="02040503050406030204" pitchFamily="18" charset="0"/>
              </a:rPr>
            </a:br>
            <a:r>
              <a:rPr lang="de-CH" altLang="en-US" dirty="0" smtClean="0">
                <a:latin typeface="Cambria" panose="02040503050406030204" pitchFamily="18" charset="0"/>
              </a:rPr>
              <a:t>19</a:t>
            </a:r>
            <a:r>
              <a:rPr lang="hr-HR" altLang="en-US" dirty="0" smtClean="0">
                <a:latin typeface="Cambria" panose="02040503050406030204" pitchFamily="18" charset="0"/>
              </a:rPr>
              <a:t>.</a:t>
            </a:r>
            <a:r>
              <a:rPr lang="de-CH" altLang="en-US" dirty="0" smtClean="0">
                <a:latin typeface="Cambria" panose="02040503050406030204" pitchFamily="18" charset="0"/>
              </a:rPr>
              <a:t> </a:t>
            </a:r>
            <a:r>
              <a:rPr lang="hr-HR" altLang="en-US" dirty="0">
                <a:latin typeface="Cambria" panose="02040503050406030204" pitchFamily="18" charset="0"/>
              </a:rPr>
              <a:t>o</a:t>
            </a:r>
            <a:r>
              <a:rPr lang="hr-HR" altLang="en-US" dirty="0" smtClean="0">
                <a:latin typeface="Cambria" panose="02040503050406030204" pitchFamily="18" charset="0"/>
              </a:rPr>
              <a:t>žujka </a:t>
            </a:r>
            <a:r>
              <a:rPr lang="de-CH" altLang="en-US" dirty="0" smtClean="0">
                <a:latin typeface="Cambria" panose="02040503050406030204" pitchFamily="18" charset="0"/>
              </a:rPr>
              <a:t>2014</a:t>
            </a:r>
            <a:r>
              <a:rPr lang="hr-HR" altLang="en-US" dirty="0" smtClean="0">
                <a:latin typeface="Cambria" panose="02040503050406030204" pitchFamily="18" charset="0"/>
              </a:rPr>
              <a:t>.</a:t>
            </a:r>
            <a:r>
              <a:rPr lang="de-CH" altLang="en-US" dirty="0" smtClean="0">
                <a:latin typeface="Cambria" panose="02040503050406030204" pitchFamily="18" charset="0"/>
              </a:rPr>
              <a:t> </a:t>
            </a:r>
            <a:endParaRPr lang="hr-HR" altLang="en-US" dirty="0" smtClean="0">
              <a:latin typeface="Cambria" panose="02040503050406030204" pitchFamily="18" charset="0"/>
            </a:endParaRPr>
          </a:p>
          <a:p>
            <a:pPr fontAlgn="auto">
              <a:spcAft>
                <a:spcPts val="0"/>
              </a:spcAft>
              <a:buFont typeface="Arial" panose="020B0604020202020204" pitchFamily="34" charset="0"/>
              <a:buNone/>
              <a:defRPr/>
            </a:pPr>
            <a:endParaRPr lang="hr-HR" altLang="en-US" sz="1800" dirty="0" smtClean="0">
              <a:latin typeface="Cambria" panose="02040503050406030204" pitchFamily="18" charset="0"/>
            </a:endParaRPr>
          </a:p>
          <a:p>
            <a:pPr fontAlgn="auto">
              <a:spcAft>
                <a:spcPts val="0"/>
              </a:spcAft>
              <a:buFont typeface="Arial" panose="020B0604020202020204" pitchFamily="34" charset="0"/>
              <a:buNone/>
              <a:defRPr/>
            </a:pPr>
            <a:r>
              <a:rPr lang="de-CH" altLang="en-US" b="1" dirty="0" smtClean="0">
                <a:latin typeface="Cambria" panose="02040503050406030204" pitchFamily="18" charset="0"/>
              </a:rPr>
              <a:t>John Wiggins</a:t>
            </a:r>
            <a:br>
              <a:rPr lang="de-CH" altLang="en-US" b="1" dirty="0" smtClean="0">
                <a:latin typeface="Cambria" panose="02040503050406030204" pitchFamily="18" charset="0"/>
              </a:rPr>
            </a:br>
            <a:r>
              <a:rPr lang="de-CH" altLang="en-US" dirty="0" smtClean="0">
                <a:latin typeface="Cambria" panose="02040503050406030204" pitchFamily="18" charset="0"/>
              </a:rPr>
              <a:t>ACE Consultant</a:t>
            </a:r>
            <a:endParaRPr lang="hr-HR" altLang="x-none" dirty="0" smtClean="0">
              <a:latin typeface="Cambria" panose="02040503050406030204" pitchFamily="18" charset="0"/>
            </a:endParaRPr>
          </a:p>
        </p:txBody>
      </p:sp>
      <p:sp>
        <p:nvSpPr>
          <p:cNvPr id="2" name="Rectangle 1"/>
          <p:cNvSpPr/>
          <p:nvPr/>
        </p:nvSpPr>
        <p:spPr>
          <a:xfrm>
            <a:off x="373063" y="6045200"/>
            <a:ext cx="8424862" cy="839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hr-HR"/>
          </a:p>
        </p:txBody>
      </p:sp>
      <p:sp>
        <p:nvSpPr>
          <p:cNvPr id="9" name="Rectangle 8"/>
          <p:cNvSpPr/>
          <p:nvPr/>
        </p:nvSpPr>
        <p:spPr>
          <a:xfrm>
            <a:off x="373063" y="6042025"/>
            <a:ext cx="8583612" cy="768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hr-HR"/>
          </a:p>
        </p:txBody>
      </p:sp>
      <p:pic>
        <p:nvPicPr>
          <p:cNvPr id="21509" name="Picture 2"/>
          <p:cNvPicPr>
            <a:picLocks noChangeAspect="1"/>
          </p:cNvPicPr>
          <p:nvPr/>
        </p:nvPicPr>
        <p:blipFill>
          <a:blip r:embed="rId2"/>
          <a:srcRect/>
          <a:stretch>
            <a:fillRect/>
          </a:stretch>
        </p:blipFill>
        <p:spPr bwMode="auto">
          <a:xfrm>
            <a:off x="0" y="6191250"/>
            <a:ext cx="9144000" cy="619125"/>
          </a:xfrm>
          <a:prstGeom prst="rect">
            <a:avLst/>
          </a:prstGeom>
          <a:noFill/>
          <a:ln w="9525">
            <a:noFill/>
            <a:miter lim="800000"/>
            <a:headEnd/>
            <a:tailEnd/>
          </a:ln>
        </p:spPr>
      </p:pic>
      <p:sp>
        <p:nvSpPr>
          <p:cNvPr id="21510" name="Text Box 8"/>
          <p:cNvSpPr txBox="1">
            <a:spLocks noChangeArrowheads="1"/>
          </p:cNvSpPr>
          <p:nvPr/>
        </p:nvSpPr>
        <p:spPr bwMode="auto">
          <a:xfrm>
            <a:off x="179388" y="4437063"/>
            <a:ext cx="5976937" cy="1538287"/>
          </a:xfrm>
          <a:prstGeom prst="rect">
            <a:avLst/>
          </a:prstGeom>
          <a:noFill/>
          <a:ln w="9525">
            <a:noFill/>
            <a:miter lim="800000"/>
            <a:headEnd/>
            <a:tailEnd/>
          </a:ln>
        </p:spPr>
        <p:txBody>
          <a:bodyPr>
            <a:spAutoFit/>
          </a:bodyPr>
          <a:lstStyle/>
          <a:p>
            <a:pPr>
              <a:spcBef>
                <a:spcPts val="600"/>
              </a:spcBef>
            </a:pPr>
            <a:r>
              <a:rPr lang="en-US" sz="2800">
                <a:solidFill>
                  <a:srgbClr val="E13124"/>
                </a:solidFill>
                <a:latin typeface="Cambria" pitchFamily="18" charset="0"/>
              </a:rPr>
              <a:t>PEFA Secretariat</a:t>
            </a:r>
          </a:p>
          <a:p>
            <a:pPr>
              <a:spcBef>
                <a:spcPts val="600"/>
              </a:spcBef>
            </a:pPr>
            <a:r>
              <a:rPr lang="hr-HR" sz="2800" b="1">
                <a:solidFill>
                  <a:srgbClr val="002060"/>
                </a:solidFill>
                <a:latin typeface="Cambria" pitchFamily="18" charset="0"/>
              </a:rPr>
              <a:t>Meterijal za obuku</a:t>
            </a:r>
            <a:endParaRPr lang="en-US" sz="2800" b="1">
              <a:solidFill>
                <a:srgbClr val="002060"/>
              </a:solidFill>
              <a:latin typeface="Cambria" pitchFamily="18" charset="0"/>
            </a:endParaRPr>
          </a:p>
          <a:p>
            <a:pPr>
              <a:spcBef>
                <a:spcPts val="600"/>
              </a:spcBef>
            </a:pPr>
            <a:r>
              <a:rPr lang="hr-HR" sz="2800" b="1">
                <a:solidFill>
                  <a:srgbClr val="002060"/>
                </a:solidFill>
                <a:latin typeface="Cambria" pitchFamily="18" charset="0"/>
              </a:rPr>
              <a:t>Modul </a:t>
            </a:r>
            <a:r>
              <a:rPr lang="en-US" sz="2800" b="1">
                <a:solidFill>
                  <a:srgbClr val="002060"/>
                </a:solidFill>
                <a:latin typeface="Cambria" pitchFamily="18" charset="0"/>
              </a:rPr>
              <a:t>1a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ChangeArrowheads="1"/>
          </p:cNvSpPr>
          <p:nvPr/>
        </p:nvSpPr>
        <p:spPr bwMode="auto">
          <a:xfrm>
            <a:off x="179388" y="1989138"/>
            <a:ext cx="8821737" cy="4103687"/>
          </a:xfrm>
          <a:prstGeom prst="rect">
            <a:avLst/>
          </a:prstGeom>
          <a:solidFill>
            <a:schemeClr val="bg1"/>
          </a:solidFill>
          <a:ln w="9525">
            <a:noFill/>
            <a:miter lim="800000"/>
            <a:headEnd/>
            <a:tailEnd/>
          </a:ln>
        </p:spPr>
        <p:txBody>
          <a:bodyPr/>
          <a:lstStyle/>
          <a:p>
            <a:pPr marL="457200" indent="-457200" algn="just">
              <a:lnSpc>
                <a:spcPct val="80000"/>
              </a:lnSpc>
              <a:spcBef>
                <a:spcPct val="20000"/>
              </a:spcBef>
              <a:buClr>
                <a:srgbClr val="353B55"/>
              </a:buClr>
              <a:buSzPct val="75000"/>
            </a:pPr>
            <a:r>
              <a:rPr lang="en-US" sz="2200" b="1">
                <a:solidFill>
                  <a:srgbClr val="002060"/>
                </a:solidFill>
                <a:latin typeface="Cambria" pitchFamily="18" charset="0"/>
              </a:rPr>
              <a:t>Vrlo dobar napredak - globalno</a:t>
            </a:r>
          </a:p>
          <a:p>
            <a:pPr marL="457200" indent="-457200" algn="just">
              <a:buClr>
                <a:srgbClr val="353B55"/>
              </a:buClr>
              <a:buFont typeface="Symbol" pitchFamily="18" charset="2"/>
              <a:buChar char=""/>
            </a:pPr>
            <a:r>
              <a:rPr lang="en-US" sz="2200">
                <a:solidFill>
                  <a:srgbClr val="002060"/>
                </a:solidFill>
                <a:latin typeface="Cambria" pitchFamily="18" charset="0"/>
              </a:rPr>
              <a:t>220+ </a:t>
            </a:r>
            <a:r>
              <a:rPr lang="hr-HR" sz="2200">
                <a:solidFill>
                  <a:srgbClr val="002060"/>
                </a:solidFill>
                <a:latin typeface="Cambria" pitchFamily="18" charset="0"/>
              </a:rPr>
              <a:t>procjena</a:t>
            </a:r>
            <a:r>
              <a:rPr lang="en-US" sz="2200">
                <a:solidFill>
                  <a:srgbClr val="002060"/>
                </a:solidFill>
                <a:latin typeface="Cambria" pitchFamily="18" charset="0"/>
              </a:rPr>
              <a:t>, </a:t>
            </a:r>
            <a:r>
              <a:rPr lang="hr-HR" sz="2200">
                <a:solidFill>
                  <a:srgbClr val="002060"/>
                </a:solidFill>
                <a:latin typeface="Cambria" pitchFamily="18" charset="0"/>
              </a:rPr>
              <a:t>koje obuhvaćaju </a:t>
            </a:r>
            <a:r>
              <a:rPr lang="en-US" sz="2200">
                <a:solidFill>
                  <a:srgbClr val="002060"/>
                </a:solidFill>
                <a:latin typeface="Cambria" pitchFamily="18" charset="0"/>
              </a:rPr>
              <a:t>120+ </a:t>
            </a:r>
            <a:r>
              <a:rPr lang="hr-HR" sz="2200">
                <a:solidFill>
                  <a:srgbClr val="002060"/>
                </a:solidFill>
                <a:latin typeface="Cambria" pitchFamily="18" charset="0"/>
              </a:rPr>
              <a:t>zemalja</a:t>
            </a:r>
            <a:r>
              <a:rPr lang="en-US" sz="2200">
                <a:solidFill>
                  <a:srgbClr val="002060"/>
                </a:solidFill>
                <a:latin typeface="Cambria" pitchFamily="18" charset="0"/>
              </a:rPr>
              <a:t>. </a:t>
            </a:r>
          </a:p>
          <a:p>
            <a:pPr marL="457200" indent="-457200" algn="just">
              <a:buClr>
                <a:srgbClr val="353B55"/>
              </a:buClr>
              <a:buFont typeface="Symbol" pitchFamily="18" charset="2"/>
              <a:buChar char=""/>
            </a:pPr>
            <a:r>
              <a:rPr lang="hr-HR" sz="2200">
                <a:solidFill>
                  <a:srgbClr val="002060"/>
                </a:solidFill>
                <a:latin typeface="Cambria" pitchFamily="18" charset="0"/>
              </a:rPr>
              <a:t>Od </a:t>
            </a:r>
            <a:r>
              <a:rPr lang="en-US" sz="2200">
                <a:solidFill>
                  <a:srgbClr val="002060"/>
                </a:solidFill>
                <a:latin typeface="Cambria" pitchFamily="18" charset="0"/>
              </a:rPr>
              <a:t>2010, </a:t>
            </a:r>
            <a:r>
              <a:rPr lang="hr-HR" sz="2200">
                <a:solidFill>
                  <a:srgbClr val="002060"/>
                </a:solidFill>
                <a:latin typeface="Cambria" pitchFamily="18" charset="0"/>
              </a:rPr>
              <a:t>uglavnom ponovljene i podnacionalne procjene</a:t>
            </a:r>
            <a:r>
              <a:rPr lang="en-US" sz="2200">
                <a:solidFill>
                  <a:srgbClr val="002060"/>
                </a:solidFill>
                <a:latin typeface="Cambria" pitchFamily="18" charset="0"/>
              </a:rPr>
              <a:t> </a:t>
            </a:r>
          </a:p>
          <a:p>
            <a:pPr marL="457200" indent="-457200" algn="just">
              <a:lnSpc>
                <a:spcPct val="80000"/>
              </a:lnSpc>
              <a:spcBef>
                <a:spcPct val="20000"/>
              </a:spcBef>
              <a:buClr>
                <a:srgbClr val="353B55"/>
              </a:buClr>
              <a:buSzPct val="75000"/>
            </a:pPr>
            <a:endParaRPr lang="hr-HR" sz="2200" b="1">
              <a:solidFill>
                <a:srgbClr val="002060"/>
              </a:solidFill>
              <a:latin typeface="Cambria" pitchFamily="18" charset="0"/>
            </a:endParaRPr>
          </a:p>
          <a:p>
            <a:pPr marL="457200" indent="-457200" algn="just">
              <a:lnSpc>
                <a:spcPct val="80000"/>
              </a:lnSpc>
              <a:spcBef>
                <a:spcPct val="20000"/>
              </a:spcBef>
              <a:buClr>
                <a:srgbClr val="353B55"/>
              </a:buClr>
              <a:buSzPct val="75000"/>
            </a:pPr>
            <a:r>
              <a:rPr lang="hr-HR" sz="2200" b="1">
                <a:solidFill>
                  <a:srgbClr val="002060"/>
                </a:solidFill>
                <a:latin typeface="Cambria" pitchFamily="18" charset="0"/>
              </a:rPr>
              <a:t>Visoka pokrivenost zemalja u mnogim regijama</a:t>
            </a:r>
            <a:endParaRPr lang="en-US" sz="2200" b="1">
              <a:solidFill>
                <a:srgbClr val="002060"/>
              </a:solidFill>
              <a:latin typeface="Cambria" pitchFamily="18" charset="0"/>
            </a:endParaRPr>
          </a:p>
          <a:p>
            <a:pPr marL="457200" indent="-457200" algn="just">
              <a:lnSpc>
                <a:spcPct val="90000"/>
              </a:lnSpc>
              <a:spcBef>
                <a:spcPts val="600"/>
              </a:spcBef>
              <a:buClr>
                <a:srgbClr val="353B55"/>
              </a:buClr>
              <a:buFont typeface="Symbol" pitchFamily="18" charset="2"/>
              <a:buChar char=""/>
            </a:pPr>
            <a:r>
              <a:rPr lang="en-US" sz="2200">
                <a:solidFill>
                  <a:srgbClr val="002060"/>
                </a:solidFill>
                <a:latin typeface="Cambria" pitchFamily="18" charset="0"/>
              </a:rPr>
              <a:t>90% </a:t>
            </a:r>
            <a:r>
              <a:rPr lang="hr-HR" sz="2200">
                <a:solidFill>
                  <a:srgbClr val="002060"/>
                </a:solidFill>
                <a:latin typeface="Cambria" pitchFamily="18" charset="0"/>
              </a:rPr>
              <a:t>zamalja Afrike i Kariba</a:t>
            </a:r>
            <a:endParaRPr lang="en-US" sz="2200">
              <a:solidFill>
                <a:srgbClr val="002060"/>
              </a:solidFill>
              <a:latin typeface="Cambria" pitchFamily="18" charset="0"/>
            </a:endParaRPr>
          </a:p>
          <a:p>
            <a:pPr marL="457200" indent="-457200" algn="just">
              <a:lnSpc>
                <a:spcPct val="90000"/>
              </a:lnSpc>
              <a:spcBef>
                <a:spcPts val="600"/>
              </a:spcBef>
              <a:buClr>
                <a:srgbClr val="353B55"/>
              </a:buClr>
              <a:buFont typeface="Symbol" pitchFamily="18" charset="2"/>
              <a:buChar char=""/>
            </a:pPr>
            <a:r>
              <a:rPr lang="en-US" sz="2200">
                <a:solidFill>
                  <a:srgbClr val="002060"/>
                </a:solidFill>
                <a:latin typeface="Cambria" pitchFamily="18" charset="0"/>
              </a:rPr>
              <a:t>Latin</a:t>
            </a:r>
            <a:r>
              <a:rPr lang="hr-HR" sz="2200">
                <a:solidFill>
                  <a:srgbClr val="002060"/>
                </a:solidFill>
                <a:latin typeface="Cambria" pitchFamily="18" charset="0"/>
              </a:rPr>
              <a:t>ska</a:t>
            </a:r>
            <a:r>
              <a:rPr lang="en-US" sz="2200">
                <a:solidFill>
                  <a:srgbClr val="002060"/>
                </a:solidFill>
                <a:latin typeface="Cambria" pitchFamily="18" charset="0"/>
              </a:rPr>
              <a:t> Ameri</a:t>
            </a:r>
            <a:r>
              <a:rPr lang="hr-HR" sz="2200">
                <a:solidFill>
                  <a:srgbClr val="002060"/>
                </a:solidFill>
                <a:latin typeface="Cambria" pitchFamily="18" charset="0"/>
              </a:rPr>
              <a:t>k</a:t>
            </a:r>
            <a:r>
              <a:rPr lang="en-US" sz="2200">
                <a:solidFill>
                  <a:srgbClr val="002060"/>
                </a:solidFill>
                <a:latin typeface="Cambria" pitchFamily="18" charset="0"/>
              </a:rPr>
              <a:t>a, </a:t>
            </a:r>
            <a:r>
              <a:rPr lang="hr-HR" sz="2200">
                <a:solidFill>
                  <a:srgbClr val="002060"/>
                </a:solidFill>
                <a:latin typeface="Cambria" pitchFamily="18" charset="0"/>
              </a:rPr>
              <a:t>Istočna </a:t>
            </a:r>
            <a:r>
              <a:rPr lang="en-US" sz="2200">
                <a:solidFill>
                  <a:srgbClr val="002060"/>
                </a:solidFill>
                <a:latin typeface="Cambria" pitchFamily="18" charset="0"/>
              </a:rPr>
              <a:t>Europ</a:t>
            </a:r>
            <a:r>
              <a:rPr lang="hr-HR" sz="2200">
                <a:solidFill>
                  <a:srgbClr val="002060"/>
                </a:solidFill>
                <a:latin typeface="Cambria" pitchFamily="18" charset="0"/>
              </a:rPr>
              <a:t>a</a:t>
            </a:r>
            <a:r>
              <a:rPr lang="en-US" sz="2200">
                <a:solidFill>
                  <a:srgbClr val="002060"/>
                </a:solidFill>
                <a:latin typeface="Cambria" pitchFamily="18" charset="0"/>
              </a:rPr>
              <a:t>, A</a:t>
            </a:r>
            <a:r>
              <a:rPr lang="hr-HR" sz="2200">
                <a:solidFill>
                  <a:srgbClr val="002060"/>
                </a:solidFill>
                <a:latin typeface="Cambria" pitchFamily="18" charset="0"/>
              </a:rPr>
              <a:t>z</a:t>
            </a:r>
            <a:r>
              <a:rPr lang="en-US" sz="2200">
                <a:solidFill>
                  <a:srgbClr val="002060"/>
                </a:solidFill>
                <a:latin typeface="Cambria" pitchFamily="18" charset="0"/>
              </a:rPr>
              <a:t>i</a:t>
            </a:r>
            <a:r>
              <a:rPr lang="hr-HR" sz="2200">
                <a:solidFill>
                  <a:srgbClr val="002060"/>
                </a:solidFill>
                <a:latin typeface="Cambria" pitchFamily="18" charset="0"/>
              </a:rPr>
              <a:t>j</a:t>
            </a:r>
            <a:r>
              <a:rPr lang="en-US" sz="2200">
                <a:solidFill>
                  <a:srgbClr val="002060"/>
                </a:solidFill>
                <a:latin typeface="Cambria" pitchFamily="18" charset="0"/>
              </a:rPr>
              <a:t>a, Pacifi</a:t>
            </a:r>
            <a:r>
              <a:rPr lang="hr-HR" sz="2200">
                <a:solidFill>
                  <a:srgbClr val="002060"/>
                </a:solidFill>
                <a:latin typeface="Cambria" pitchFamily="18" charset="0"/>
              </a:rPr>
              <a:t>k</a:t>
            </a:r>
            <a:r>
              <a:rPr lang="en-US" sz="2200">
                <a:solidFill>
                  <a:srgbClr val="002060"/>
                </a:solidFill>
                <a:latin typeface="Cambria" pitchFamily="18" charset="0"/>
              </a:rPr>
              <a:t> 50-80%</a:t>
            </a:r>
          </a:p>
          <a:p>
            <a:pPr lvl="1" indent="-457200" algn="just">
              <a:lnSpc>
                <a:spcPct val="80000"/>
              </a:lnSpc>
              <a:spcBef>
                <a:spcPct val="20000"/>
              </a:spcBef>
              <a:buClr>
                <a:srgbClr val="353B55"/>
              </a:buClr>
              <a:buSzPct val="75000"/>
            </a:pPr>
            <a:endParaRPr lang="hr-HR" sz="2200" b="1">
              <a:solidFill>
                <a:srgbClr val="002060"/>
              </a:solidFill>
              <a:latin typeface="Cambria" pitchFamily="18" charset="0"/>
            </a:endParaRPr>
          </a:p>
          <a:p>
            <a:pPr lvl="1" indent="-457200" algn="just">
              <a:lnSpc>
                <a:spcPct val="80000"/>
              </a:lnSpc>
              <a:spcBef>
                <a:spcPct val="20000"/>
              </a:spcBef>
              <a:buClr>
                <a:srgbClr val="353B55"/>
              </a:buClr>
              <a:buSzPct val="75000"/>
            </a:pPr>
            <a:r>
              <a:rPr lang="en-US" sz="2200" b="1">
                <a:solidFill>
                  <a:srgbClr val="002060"/>
                </a:solidFill>
                <a:latin typeface="Cambria" pitchFamily="18" charset="0"/>
              </a:rPr>
              <a:t>Koristi se u </a:t>
            </a:r>
            <a:r>
              <a:rPr lang="hr-HR" sz="2200" b="1">
                <a:solidFill>
                  <a:srgbClr val="002060"/>
                </a:solidFill>
                <a:latin typeface="Cambria" pitchFamily="18" charset="0"/>
              </a:rPr>
              <a:t>brojnim z</a:t>
            </a:r>
            <a:r>
              <a:rPr lang="en-US" sz="2200" b="1">
                <a:solidFill>
                  <a:srgbClr val="002060"/>
                </a:solidFill>
                <a:latin typeface="Cambria" pitchFamily="18" charset="0"/>
              </a:rPr>
              <a:t>emljama</a:t>
            </a:r>
            <a:r>
              <a:rPr lang="hr-HR" sz="2200" b="1">
                <a:solidFill>
                  <a:srgbClr val="002060"/>
                </a:solidFill>
                <a:latin typeface="Cambria" pitchFamily="18" charset="0"/>
              </a:rPr>
              <a:t> sa</a:t>
            </a:r>
            <a:r>
              <a:rPr lang="en-US" sz="2200" b="1">
                <a:solidFill>
                  <a:srgbClr val="002060"/>
                </a:solidFill>
                <a:latin typeface="Cambria" pitchFamily="18" charset="0"/>
              </a:rPr>
              <a:t> srednj</a:t>
            </a:r>
            <a:r>
              <a:rPr lang="hr-HR" sz="2200" b="1">
                <a:solidFill>
                  <a:srgbClr val="002060"/>
                </a:solidFill>
                <a:latin typeface="Cambria" pitchFamily="18" charset="0"/>
              </a:rPr>
              <a:t>om</a:t>
            </a:r>
            <a:r>
              <a:rPr lang="en-US" sz="2200" b="1">
                <a:solidFill>
                  <a:srgbClr val="002060"/>
                </a:solidFill>
                <a:latin typeface="Cambria" pitchFamily="18" charset="0"/>
              </a:rPr>
              <a:t> </a:t>
            </a:r>
            <a:r>
              <a:rPr lang="hr-HR" sz="2200" b="1">
                <a:solidFill>
                  <a:srgbClr val="002060"/>
                </a:solidFill>
                <a:latin typeface="Cambria" pitchFamily="18" charset="0"/>
              </a:rPr>
              <a:t>razinom </a:t>
            </a:r>
            <a:r>
              <a:rPr lang="en-US" sz="2200" b="1">
                <a:solidFill>
                  <a:srgbClr val="002060"/>
                </a:solidFill>
                <a:latin typeface="Cambria" pitchFamily="18" charset="0"/>
              </a:rPr>
              <a:t>dohotk</a:t>
            </a:r>
            <a:r>
              <a:rPr lang="hr-HR" sz="2200" b="1">
                <a:solidFill>
                  <a:srgbClr val="002060"/>
                </a:solidFill>
                <a:latin typeface="Cambria" pitchFamily="18" charset="0"/>
              </a:rPr>
              <a:t>a</a:t>
            </a:r>
            <a:endParaRPr lang="en-US" sz="2200" b="1">
              <a:solidFill>
                <a:srgbClr val="002060"/>
              </a:solidFill>
              <a:latin typeface="Cambria" pitchFamily="18" charset="0"/>
            </a:endParaRPr>
          </a:p>
          <a:p>
            <a:pPr marL="457200" indent="-457200" algn="just">
              <a:lnSpc>
                <a:spcPct val="90000"/>
              </a:lnSpc>
              <a:spcBef>
                <a:spcPts val="600"/>
              </a:spcBef>
              <a:buClr>
                <a:srgbClr val="353B55"/>
              </a:buClr>
              <a:buFont typeface="Symbol" pitchFamily="18" charset="2"/>
              <a:buChar char=""/>
            </a:pPr>
            <a:r>
              <a:rPr lang="hr-HR" sz="2200">
                <a:solidFill>
                  <a:srgbClr val="002060"/>
                </a:solidFill>
                <a:latin typeface="Cambria" pitchFamily="18" charset="0"/>
              </a:rPr>
              <a:t>Viši srednji dohodak</a:t>
            </a:r>
            <a:r>
              <a:rPr lang="en-US" sz="2200">
                <a:solidFill>
                  <a:srgbClr val="002060"/>
                </a:solidFill>
                <a:latin typeface="Cambria" pitchFamily="18" charset="0"/>
              </a:rPr>
              <a:t>: Brazil, Turska, Bjelorusija, Južna Afrika </a:t>
            </a:r>
            <a:endParaRPr lang="hr-HR" sz="2200">
              <a:solidFill>
                <a:srgbClr val="002060"/>
              </a:solidFill>
              <a:latin typeface="Cambria" pitchFamily="18" charset="0"/>
            </a:endParaRPr>
          </a:p>
          <a:p>
            <a:pPr marL="457200" indent="-457200" algn="just">
              <a:lnSpc>
                <a:spcPct val="90000"/>
              </a:lnSpc>
              <a:spcBef>
                <a:spcPts val="600"/>
              </a:spcBef>
              <a:buClr>
                <a:srgbClr val="353B55"/>
              </a:buClr>
              <a:buFont typeface="Symbol" pitchFamily="18" charset="2"/>
              <a:buChar char=""/>
            </a:pPr>
            <a:r>
              <a:rPr lang="hr-HR" sz="2200">
                <a:solidFill>
                  <a:srgbClr val="002060"/>
                </a:solidFill>
                <a:latin typeface="Cambria" pitchFamily="18" charset="0"/>
              </a:rPr>
              <a:t>Niži srednji dohodak</a:t>
            </a:r>
            <a:r>
              <a:rPr lang="en-US" sz="2200">
                <a:solidFill>
                  <a:srgbClr val="002060"/>
                </a:solidFill>
                <a:latin typeface="Cambria" pitchFamily="18" charset="0"/>
              </a:rPr>
              <a:t>: Indija, Kazahstan, Ukrajina, Maroko, Peru, Egipat, Tajland, Filipini, Indonezija, Kolumbija</a:t>
            </a:r>
            <a:endParaRPr lang="en-US" sz="2200">
              <a:solidFill>
                <a:srgbClr val="207BB4"/>
              </a:solidFill>
              <a:latin typeface="Cambria" pitchFamily="18" charset="0"/>
            </a:endParaRPr>
          </a:p>
        </p:txBody>
      </p:sp>
      <p:sp>
        <p:nvSpPr>
          <p:cNvPr id="38914" name="Rectangle 2"/>
          <p:cNvSpPr>
            <a:spLocks noChangeArrowheads="1"/>
          </p:cNvSpPr>
          <p:nvPr/>
        </p:nvSpPr>
        <p:spPr bwMode="auto">
          <a:xfrm>
            <a:off x="179388" y="692150"/>
            <a:ext cx="7488237" cy="936625"/>
          </a:xfrm>
          <a:prstGeom prst="rect">
            <a:avLst/>
          </a:prstGeom>
          <a:noFill/>
          <a:ln w="9525">
            <a:noFill/>
            <a:miter lim="800000"/>
            <a:headEnd/>
            <a:tailEnd/>
          </a:ln>
        </p:spPr>
        <p:txBody>
          <a:bodyPr anchor="ctr"/>
          <a:lstStyle/>
          <a:p>
            <a:pPr algn="just">
              <a:lnSpc>
                <a:spcPct val="90000"/>
              </a:lnSpc>
            </a:pPr>
            <a:r>
              <a:rPr lang="hr-HR" sz="3600" b="1">
                <a:solidFill>
                  <a:srgbClr val="E13124"/>
                </a:solidFill>
                <a:latin typeface="Cambria" pitchFamily="18" charset="0"/>
              </a:rPr>
              <a:t>Usvajanje </a:t>
            </a:r>
            <a:r>
              <a:rPr lang="en-US" sz="3600" b="1">
                <a:solidFill>
                  <a:srgbClr val="E13124"/>
                </a:solidFill>
                <a:latin typeface="Cambria" pitchFamily="18" charset="0"/>
              </a:rPr>
              <a:t>PEFA </a:t>
            </a:r>
            <a:r>
              <a:rPr lang="hr-HR" sz="3600" b="1">
                <a:solidFill>
                  <a:srgbClr val="E13124"/>
                </a:solidFill>
                <a:latin typeface="Cambria" pitchFamily="18" charset="0"/>
              </a:rPr>
              <a:t>okvira</a:t>
            </a:r>
            <a:endParaRPr lang="en-US" sz="3600" b="1">
              <a:solidFill>
                <a:srgbClr val="E13124"/>
              </a:solidFill>
              <a:latin typeface="Cambria" pitchFamily="18" charset="0"/>
            </a:endParaRPr>
          </a:p>
        </p:txBody>
      </p:sp>
      <p:pic>
        <p:nvPicPr>
          <p:cNvPr id="38915"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AutoShape 2"/>
          <p:cNvSpPr>
            <a:spLocks noGrp="1" noChangeArrowheads="1"/>
          </p:cNvSpPr>
          <p:nvPr>
            <p:ph type="title"/>
          </p:nvPr>
        </p:nvSpPr>
        <p:spPr>
          <a:xfrm>
            <a:off x="179388" y="333375"/>
            <a:ext cx="7488237" cy="1511300"/>
          </a:xfrm>
        </p:spPr>
        <p:txBody>
          <a:bodyPr/>
          <a:lstStyle/>
          <a:p>
            <a:pPr algn="just"/>
            <a:r>
              <a:rPr lang="hr-HR" b="1" smtClean="0">
                <a:latin typeface="Cambria" pitchFamily="18" charset="0"/>
              </a:rPr>
              <a:t>Karta </a:t>
            </a:r>
            <a:r>
              <a:rPr lang="en-US" b="1" smtClean="0">
                <a:latin typeface="Cambria" pitchFamily="18" charset="0"/>
              </a:rPr>
              <a:t>PEF</a:t>
            </a:r>
            <a:r>
              <a:rPr lang="hr-HR" b="1" smtClean="0">
                <a:latin typeface="Cambria" pitchFamily="18" charset="0"/>
              </a:rPr>
              <a:t>A procjena</a:t>
            </a:r>
            <a:endParaRPr lang="en-US" b="1" smtClean="0">
              <a:latin typeface="Cambria" pitchFamily="18" charset="0"/>
            </a:endParaRPr>
          </a:p>
        </p:txBody>
      </p:sp>
      <p:sp>
        <p:nvSpPr>
          <p:cNvPr id="40962" name="Text Box 6"/>
          <p:cNvSpPr txBox="1">
            <a:spLocks noChangeArrowheads="1"/>
          </p:cNvSpPr>
          <p:nvPr/>
        </p:nvSpPr>
        <p:spPr bwMode="auto">
          <a:xfrm>
            <a:off x="-973138" y="1052513"/>
            <a:ext cx="9144001" cy="366712"/>
          </a:xfrm>
          <a:prstGeom prst="rect">
            <a:avLst/>
          </a:prstGeom>
          <a:noFill/>
          <a:ln w="9525">
            <a:noFill/>
            <a:miter lim="800000"/>
            <a:headEnd/>
            <a:tailEnd/>
          </a:ln>
        </p:spPr>
        <p:txBody>
          <a:bodyPr>
            <a:spAutoFit/>
          </a:bodyPr>
          <a:lstStyle/>
          <a:p>
            <a:pPr>
              <a:spcBef>
                <a:spcPct val="50000"/>
              </a:spcBef>
            </a:pPr>
            <a:endParaRPr lang="en-US"/>
          </a:p>
        </p:txBody>
      </p:sp>
      <p:pic>
        <p:nvPicPr>
          <p:cNvPr id="40963" name="Picture 7" descr="PEFA assessment map 9.29.11.jpg"/>
          <p:cNvPicPr>
            <a:picLocks noChangeAspect="1"/>
          </p:cNvPicPr>
          <p:nvPr/>
        </p:nvPicPr>
        <p:blipFill>
          <a:blip r:embed="rId3"/>
          <a:srcRect/>
          <a:stretch>
            <a:fillRect/>
          </a:stretch>
        </p:blipFill>
        <p:spPr bwMode="auto">
          <a:xfrm>
            <a:off x="179388" y="1557338"/>
            <a:ext cx="8785225" cy="518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07950" y="188913"/>
            <a:ext cx="9036050" cy="585787"/>
          </a:xfrm>
          <a:prstGeom prst="rect">
            <a:avLst/>
          </a:prstGeom>
          <a:solidFill>
            <a:schemeClr val="bg1"/>
          </a:solidFill>
          <a:ln w="9525">
            <a:noFill/>
            <a:miter lim="800000"/>
            <a:headEnd/>
            <a:tailEnd/>
          </a:ln>
        </p:spPr>
        <p:txBody>
          <a:bodyPr>
            <a:spAutoFit/>
          </a:bodyPr>
          <a:lstStyle/>
          <a:p>
            <a:pPr algn="just">
              <a:lnSpc>
                <a:spcPct val="90000"/>
              </a:lnSpc>
              <a:defRPr/>
            </a:pPr>
            <a:r>
              <a:rPr lang="hr-HR" sz="3600" b="1" dirty="0">
                <a:solidFill>
                  <a:srgbClr val="E13124"/>
                </a:solidFill>
                <a:latin typeface="Cambria" panose="02040503050406030204" pitchFamily="18" charset="0"/>
                <a:ea typeface="+mj-ea"/>
                <a:cs typeface="+mj-cs"/>
              </a:rPr>
              <a:t>Globalno uvođenje </a:t>
            </a:r>
            <a:r>
              <a:rPr lang="en-US" sz="3600" b="1" dirty="0">
                <a:solidFill>
                  <a:srgbClr val="E13124"/>
                </a:solidFill>
                <a:latin typeface="Cambria" panose="02040503050406030204" pitchFamily="18" charset="0"/>
                <a:ea typeface="+mj-ea"/>
                <a:cs typeface="+mj-cs"/>
              </a:rPr>
              <a:t>PEFA </a:t>
            </a:r>
            <a:r>
              <a:rPr lang="hr-HR" sz="3600" b="1" dirty="0">
                <a:solidFill>
                  <a:srgbClr val="E13124"/>
                </a:solidFill>
                <a:latin typeface="Cambria" panose="02040503050406030204" pitchFamily="18" charset="0"/>
                <a:ea typeface="+mj-ea"/>
                <a:cs typeface="+mj-cs"/>
              </a:rPr>
              <a:t>okvira</a:t>
            </a:r>
            <a:endParaRPr lang="en-US" sz="3600" b="1" dirty="0">
              <a:solidFill>
                <a:srgbClr val="E13124"/>
              </a:solidFill>
              <a:latin typeface="Cambria" panose="02040503050406030204" pitchFamily="18" charset="0"/>
              <a:ea typeface="+mj-ea"/>
              <a:cs typeface="+mj-cs"/>
            </a:endParaRPr>
          </a:p>
        </p:txBody>
      </p:sp>
      <p:graphicFrame>
        <p:nvGraphicFramePr>
          <p:cNvPr id="6" name="Chart 5"/>
          <p:cNvGraphicFramePr>
            <a:graphicFrameLocks/>
          </p:cNvGraphicFramePr>
          <p:nvPr/>
        </p:nvGraphicFramePr>
        <p:xfrm>
          <a:off x="13757" y="1278170"/>
          <a:ext cx="9022450" cy="4887136"/>
        </p:xfrm>
        <a:graphic>
          <a:graphicData uri="http://schemas.openxmlformats.org/drawingml/2006/chart">
            <c:chart xmlns:c="http://schemas.openxmlformats.org/drawingml/2006/chart" xmlns:r="http://schemas.openxmlformats.org/officeDocument/2006/relationships" r:id="rId2"/>
          </a:graphicData>
        </a:graphic>
      </p:graphicFrame>
      <p:pic>
        <p:nvPicPr>
          <p:cNvPr id="43011" name="Picture 4"/>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95250" y="295275"/>
            <a:ext cx="8855075" cy="585788"/>
          </a:xfrm>
          <a:prstGeom prst="rect">
            <a:avLst/>
          </a:prstGeom>
          <a:solidFill>
            <a:schemeClr val="bg1"/>
          </a:solidFill>
          <a:ln w="9525">
            <a:noFill/>
            <a:miter lim="800000"/>
            <a:headEnd/>
            <a:tailEnd/>
          </a:ln>
        </p:spPr>
        <p:txBody>
          <a:bodyPr>
            <a:spAutoFit/>
          </a:bodyPr>
          <a:lstStyle/>
          <a:p>
            <a:pPr algn="just">
              <a:lnSpc>
                <a:spcPct val="90000"/>
              </a:lnSpc>
              <a:defRPr/>
            </a:pPr>
            <a:r>
              <a:rPr lang="hr-HR" sz="3600" b="1" dirty="0">
                <a:solidFill>
                  <a:srgbClr val="E13124"/>
                </a:solidFill>
                <a:latin typeface="Cambria" panose="02040503050406030204" pitchFamily="18" charset="0"/>
                <a:ea typeface="+mj-ea"/>
                <a:cs typeface="+mj-cs"/>
              </a:rPr>
              <a:t>Uvođenje okvira PEFA-e po regijama</a:t>
            </a:r>
            <a:endParaRPr lang="en-US" sz="3600" b="1" dirty="0">
              <a:solidFill>
                <a:srgbClr val="E13124"/>
              </a:solidFill>
              <a:latin typeface="Cambria" panose="02040503050406030204" pitchFamily="18" charset="0"/>
              <a:ea typeface="+mj-ea"/>
              <a:cs typeface="+mj-cs"/>
            </a:endParaRPr>
          </a:p>
        </p:txBody>
      </p:sp>
      <p:graphicFrame>
        <p:nvGraphicFramePr>
          <p:cNvPr id="7" name="Chart 6"/>
          <p:cNvGraphicFramePr/>
          <p:nvPr/>
        </p:nvGraphicFramePr>
        <p:xfrm>
          <a:off x="94734" y="1484785"/>
          <a:ext cx="6709514" cy="4566120"/>
        </p:xfrm>
        <a:graphic>
          <a:graphicData uri="http://schemas.openxmlformats.org/drawingml/2006/chart">
            <c:chart xmlns:c="http://schemas.openxmlformats.org/drawingml/2006/chart" xmlns:r="http://schemas.openxmlformats.org/officeDocument/2006/relationships" r:id="rId2"/>
          </a:graphicData>
        </a:graphic>
      </p:graphicFrame>
      <p:pic>
        <p:nvPicPr>
          <p:cNvPr id="44035" name="Picture 4"/>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79388" y="476250"/>
            <a:ext cx="8640762" cy="1190625"/>
          </a:xfrm>
          <a:prstGeom prst="rect">
            <a:avLst/>
          </a:prstGeom>
          <a:solidFill>
            <a:schemeClr val="bg1"/>
          </a:solidFill>
          <a:ln w="9525">
            <a:noFill/>
            <a:miter lim="800000"/>
            <a:headEnd/>
            <a:tailEnd/>
          </a:ln>
        </p:spPr>
        <p:txBody>
          <a:bodyPr>
            <a:spAutoFit/>
          </a:bodyPr>
          <a:lstStyle/>
          <a:p>
            <a:pPr algn="ctr"/>
            <a:r>
              <a:rPr lang="en-US" sz="3600" b="1">
                <a:solidFill>
                  <a:srgbClr val="E13124"/>
                </a:solidFill>
                <a:latin typeface="Cambria" pitchFamily="18" charset="0"/>
              </a:rPr>
              <a:t>PEFA </a:t>
            </a:r>
            <a:r>
              <a:rPr lang="hr-HR" sz="3600" b="1">
                <a:solidFill>
                  <a:srgbClr val="E13124"/>
                </a:solidFill>
                <a:latin typeface="Cambria" pitchFamily="18" charset="0"/>
              </a:rPr>
              <a:t>obuhvat izvješća o procjeni  po razinama vlasti</a:t>
            </a:r>
            <a:endParaRPr lang="en-US" sz="3600" b="1">
              <a:solidFill>
                <a:srgbClr val="E13124"/>
              </a:solidFill>
              <a:latin typeface="Cambria" pitchFamily="18" charset="0"/>
            </a:endParaRPr>
          </a:p>
        </p:txBody>
      </p:sp>
      <p:graphicFrame>
        <p:nvGraphicFramePr>
          <p:cNvPr id="4" name="Chart 3"/>
          <p:cNvGraphicFramePr/>
          <p:nvPr/>
        </p:nvGraphicFramePr>
        <p:xfrm>
          <a:off x="326928" y="1852451"/>
          <a:ext cx="6477166" cy="473456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AutoShape 2"/>
          <p:cNvSpPr>
            <a:spLocks noGrp="1" noChangeArrowheads="1"/>
          </p:cNvSpPr>
          <p:nvPr>
            <p:ph type="title"/>
          </p:nvPr>
        </p:nvSpPr>
        <p:spPr>
          <a:xfrm>
            <a:off x="107950" y="692150"/>
            <a:ext cx="7632700" cy="865188"/>
          </a:xfrm>
        </p:spPr>
        <p:txBody>
          <a:bodyPr/>
          <a:lstStyle/>
          <a:p>
            <a:pPr algn="just"/>
            <a:r>
              <a:rPr lang="en-GB" b="1" smtClean="0">
                <a:latin typeface="Cambria" pitchFamily="18" charset="0"/>
              </a:rPr>
              <a:t>Modalitet provedbe</a:t>
            </a:r>
          </a:p>
        </p:txBody>
      </p:sp>
      <p:sp>
        <p:nvSpPr>
          <p:cNvPr id="12292" name="Rectangle 3"/>
          <p:cNvSpPr>
            <a:spLocks noGrp="1" noChangeArrowheads="1"/>
          </p:cNvSpPr>
          <p:nvPr>
            <p:ph type="body" idx="1"/>
          </p:nvPr>
        </p:nvSpPr>
        <p:spPr>
          <a:xfrm>
            <a:off x="0" y="2133600"/>
            <a:ext cx="8964613" cy="3959225"/>
          </a:xfrm>
          <a:solidFill>
            <a:schemeClr val="bg1"/>
          </a:solidFill>
        </p:spPr>
        <p:txBody>
          <a:bodyPr/>
          <a:lstStyle/>
          <a:p>
            <a:pPr marL="457200" indent="-457200" algn="just">
              <a:lnSpc>
                <a:spcPct val="80000"/>
              </a:lnSpc>
              <a:buClr>
                <a:srgbClr val="353B55"/>
              </a:buClr>
            </a:pPr>
            <a:r>
              <a:rPr lang="en-US" b="1" dirty="0" err="1" smtClean="0">
                <a:latin typeface="Cambria" pitchFamily="18" charset="0"/>
              </a:rPr>
              <a:t>Fokus</a:t>
            </a:r>
            <a:r>
              <a:rPr lang="en-US" b="1" dirty="0" smtClean="0">
                <a:latin typeface="Cambria" pitchFamily="18" charset="0"/>
              </a:rPr>
              <a:t> </a:t>
            </a:r>
            <a:r>
              <a:rPr lang="en-US" b="1" dirty="0" err="1" smtClean="0">
                <a:latin typeface="Cambria" pitchFamily="18" charset="0"/>
              </a:rPr>
              <a:t>države</a:t>
            </a:r>
            <a:r>
              <a:rPr lang="en-US" b="1" dirty="0" smtClean="0">
                <a:latin typeface="Cambria" pitchFamily="18" charset="0"/>
              </a:rPr>
              <a:t> i </a:t>
            </a:r>
            <a:r>
              <a:rPr lang="en-US" b="1" dirty="0" err="1" smtClean="0">
                <a:latin typeface="Cambria" pitchFamily="18" charset="0"/>
              </a:rPr>
              <a:t>odluka</a:t>
            </a:r>
            <a:endParaRPr lang="en-US" b="1" dirty="0" smtClean="0">
              <a:latin typeface="Cambria" pitchFamily="18" charset="0"/>
            </a:endParaRPr>
          </a:p>
          <a:p>
            <a:pPr marL="857250" lvl="1" algn="just">
              <a:lnSpc>
                <a:spcPct val="80000"/>
              </a:lnSpc>
              <a:buClr>
                <a:srgbClr val="353B55"/>
              </a:buClr>
            </a:pPr>
            <a:r>
              <a:rPr lang="en-US" sz="2400" dirty="0" err="1" smtClean="0">
                <a:latin typeface="Cambria" pitchFamily="18" charset="0"/>
              </a:rPr>
              <a:t>Primjena</a:t>
            </a:r>
            <a:r>
              <a:rPr lang="en-US" sz="2400" dirty="0" smtClean="0">
                <a:latin typeface="Cambria" pitchFamily="18" charset="0"/>
              </a:rPr>
              <a:t> </a:t>
            </a:r>
            <a:r>
              <a:rPr lang="en-US" sz="2400" dirty="0" err="1" smtClean="0">
                <a:latin typeface="Cambria" pitchFamily="18" charset="0"/>
              </a:rPr>
              <a:t>okvira</a:t>
            </a:r>
            <a:r>
              <a:rPr lang="en-US" sz="2400" dirty="0" smtClean="0">
                <a:latin typeface="Cambria" pitchFamily="18" charset="0"/>
              </a:rPr>
              <a:t> PEFA-e je u </a:t>
            </a:r>
            <a:r>
              <a:rPr lang="en-US" sz="2400" dirty="0" err="1" smtClean="0">
                <a:latin typeface="Cambria" pitchFamily="18" charset="0"/>
              </a:rPr>
              <a:t>potpunosti</a:t>
            </a:r>
            <a:r>
              <a:rPr lang="en-US" sz="2400" dirty="0" smtClean="0">
                <a:latin typeface="Cambria" pitchFamily="18" charset="0"/>
              </a:rPr>
              <a:t> </a:t>
            </a:r>
            <a:r>
              <a:rPr lang="en-US" sz="2400" dirty="0" err="1" smtClean="0">
                <a:latin typeface="Cambria" pitchFamily="18" charset="0"/>
              </a:rPr>
              <a:t>decentralizirana</a:t>
            </a:r>
            <a:r>
              <a:rPr lang="en-US" sz="2400" dirty="0" smtClean="0">
                <a:latin typeface="Cambria" pitchFamily="18" charset="0"/>
              </a:rPr>
              <a:t> do </a:t>
            </a:r>
            <a:r>
              <a:rPr lang="en-US" sz="2400" dirty="0" err="1" smtClean="0">
                <a:latin typeface="Cambria" pitchFamily="18" charset="0"/>
              </a:rPr>
              <a:t>razine</a:t>
            </a:r>
            <a:r>
              <a:rPr lang="en-US" sz="2400" dirty="0" smtClean="0">
                <a:latin typeface="Cambria" pitchFamily="18" charset="0"/>
              </a:rPr>
              <a:t> </a:t>
            </a:r>
            <a:r>
              <a:rPr lang="en-US" sz="2400" dirty="0" err="1" smtClean="0">
                <a:latin typeface="Cambria" pitchFamily="18" charset="0"/>
              </a:rPr>
              <a:t>države</a:t>
            </a:r>
            <a:r>
              <a:rPr lang="en-US" sz="2400" dirty="0" smtClean="0">
                <a:latin typeface="Cambria" pitchFamily="18" charset="0"/>
              </a:rPr>
              <a:t> (</a:t>
            </a:r>
            <a:r>
              <a:rPr lang="en-US" sz="2400" dirty="0" err="1" smtClean="0">
                <a:latin typeface="Cambria" pitchFamily="18" charset="0"/>
              </a:rPr>
              <a:t>kada</a:t>
            </a:r>
            <a:r>
              <a:rPr lang="hr-HR" sz="2400" dirty="0" smtClean="0">
                <a:latin typeface="Cambria" pitchFamily="18" charset="0"/>
              </a:rPr>
              <a:t> i </a:t>
            </a:r>
            <a:r>
              <a:rPr lang="en-US" sz="2400" dirty="0" err="1" smtClean="0">
                <a:latin typeface="Cambria" pitchFamily="18" charset="0"/>
              </a:rPr>
              <a:t>kako</a:t>
            </a:r>
            <a:r>
              <a:rPr lang="en-US" sz="2400" dirty="0" smtClean="0">
                <a:latin typeface="Cambria" pitchFamily="18" charset="0"/>
              </a:rPr>
              <a:t> </a:t>
            </a:r>
            <a:r>
              <a:rPr lang="en-US" sz="2400" dirty="0" err="1" smtClean="0">
                <a:latin typeface="Cambria" pitchFamily="18" charset="0"/>
              </a:rPr>
              <a:t>koristiti</a:t>
            </a:r>
            <a:r>
              <a:rPr lang="en-US" sz="2400" dirty="0" smtClean="0">
                <a:latin typeface="Cambria" pitchFamily="18" charset="0"/>
              </a:rPr>
              <a:t> </a:t>
            </a:r>
            <a:r>
              <a:rPr lang="en-US" sz="2400" dirty="0" err="1" smtClean="0">
                <a:latin typeface="Cambria" pitchFamily="18" charset="0"/>
              </a:rPr>
              <a:t>okvir</a:t>
            </a:r>
            <a:r>
              <a:rPr lang="en-US" sz="2400" dirty="0" smtClean="0">
                <a:latin typeface="Cambria" pitchFamily="18" charset="0"/>
              </a:rPr>
              <a:t>)</a:t>
            </a:r>
          </a:p>
          <a:p>
            <a:pPr marL="857250" lvl="1" algn="just">
              <a:lnSpc>
                <a:spcPct val="80000"/>
              </a:lnSpc>
              <a:buClr>
                <a:srgbClr val="353B55"/>
              </a:buClr>
              <a:buFont typeface="Arial" charset="0"/>
              <a:buNone/>
            </a:pPr>
            <a:endParaRPr lang="en-US" sz="2400" dirty="0" smtClean="0">
              <a:latin typeface="Cambria" pitchFamily="18" charset="0"/>
            </a:endParaRPr>
          </a:p>
          <a:p>
            <a:pPr marL="457200" indent="-457200" algn="just">
              <a:lnSpc>
                <a:spcPct val="80000"/>
              </a:lnSpc>
              <a:buClr>
                <a:srgbClr val="353B55"/>
              </a:buClr>
            </a:pPr>
            <a:r>
              <a:rPr lang="en-US" b="1" dirty="0" err="1" smtClean="0">
                <a:latin typeface="Cambria" pitchFamily="18" charset="0"/>
              </a:rPr>
              <a:t>Uključenost</a:t>
            </a:r>
            <a:endParaRPr lang="en-US" b="1" dirty="0" smtClean="0">
              <a:latin typeface="Cambria" pitchFamily="18" charset="0"/>
            </a:endParaRPr>
          </a:p>
          <a:p>
            <a:pPr marL="857250" lvl="1" algn="just">
              <a:lnSpc>
                <a:spcPct val="80000"/>
              </a:lnSpc>
              <a:buClr>
                <a:srgbClr val="353B55"/>
              </a:buClr>
            </a:pPr>
            <a:r>
              <a:rPr lang="en-US" sz="2400" dirty="0" err="1" smtClean="0">
                <a:latin typeface="Cambria" pitchFamily="18" charset="0"/>
              </a:rPr>
              <a:t>Svi</a:t>
            </a:r>
            <a:r>
              <a:rPr lang="en-US" sz="2400" dirty="0" smtClean="0">
                <a:latin typeface="Cambria" pitchFamily="18" charset="0"/>
              </a:rPr>
              <a:t> </a:t>
            </a:r>
            <a:r>
              <a:rPr lang="en-US" sz="2400" dirty="0" err="1" smtClean="0">
                <a:latin typeface="Cambria" pitchFamily="18" charset="0"/>
              </a:rPr>
              <a:t>sudionici</a:t>
            </a:r>
            <a:r>
              <a:rPr lang="en-US" sz="2400" dirty="0" smtClean="0">
                <a:latin typeface="Cambria" pitchFamily="18" charset="0"/>
              </a:rPr>
              <a:t> </a:t>
            </a:r>
            <a:r>
              <a:rPr lang="en-US" sz="2400" dirty="0" err="1" smtClean="0">
                <a:latin typeface="Cambria" pitchFamily="18" charset="0"/>
              </a:rPr>
              <a:t>mogu</a:t>
            </a:r>
            <a:r>
              <a:rPr lang="en-US" sz="2400" dirty="0" smtClean="0">
                <a:latin typeface="Cambria" pitchFamily="18" charset="0"/>
              </a:rPr>
              <a:t> </a:t>
            </a:r>
            <a:r>
              <a:rPr lang="en-US" sz="2400" dirty="0" err="1" smtClean="0">
                <a:latin typeface="Cambria" pitchFamily="18" charset="0"/>
              </a:rPr>
              <a:t>biti</a:t>
            </a:r>
            <a:r>
              <a:rPr lang="en-US" sz="2400" dirty="0" smtClean="0">
                <a:latin typeface="Cambria" pitchFamily="18" charset="0"/>
              </a:rPr>
              <a:t> </a:t>
            </a:r>
            <a:r>
              <a:rPr lang="en-US" sz="2400" dirty="0" err="1" smtClean="0">
                <a:latin typeface="Cambria" pitchFamily="18" charset="0"/>
              </a:rPr>
              <a:t>uključeni</a:t>
            </a:r>
            <a:r>
              <a:rPr lang="en-US" sz="2400" dirty="0" smtClean="0">
                <a:latin typeface="Cambria" pitchFamily="18" charset="0"/>
              </a:rPr>
              <a:t> i </a:t>
            </a:r>
            <a:r>
              <a:rPr lang="en-US" sz="2400" dirty="0" err="1" smtClean="0">
                <a:latin typeface="Cambria" pitchFamily="18" charset="0"/>
              </a:rPr>
              <a:t>bilo</a:t>
            </a:r>
            <a:r>
              <a:rPr lang="en-US" sz="2400" dirty="0" smtClean="0">
                <a:latin typeface="Cambria" pitchFamily="18" charset="0"/>
              </a:rPr>
              <a:t> </a:t>
            </a:r>
            <a:r>
              <a:rPr lang="en-US" sz="2400" dirty="0" err="1" smtClean="0">
                <a:latin typeface="Cambria" pitchFamily="18" charset="0"/>
              </a:rPr>
              <a:t>koja</a:t>
            </a:r>
            <a:r>
              <a:rPr lang="en-US" sz="2400" dirty="0" smtClean="0">
                <a:latin typeface="Cambria" pitchFamily="18" charset="0"/>
              </a:rPr>
              <a:t> </a:t>
            </a:r>
            <a:r>
              <a:rPr lang="en-US" sz="2400" dirty="0" err="1" smtClean="0">
                <a:latin typeface="Cambria" pitchFamily="18" charset="0"/>
              </a:rPr>
              <a:t>agencija</a:t>
            </a:r>
            <a:r>
              <a:rPr lang="en-US" sz="2400" dirty="0" smtClean="0">
                <a:latin typeface="Cambria" pitchFamily="18" charset="0"/>
              </a:rPr>
              <a:t> </a:t>
            </a:r>
            <a:r>
              <a:rPr lang="en-US" sz="2400" dirty="0" err="1" smtClean="0">
                <a:latin typeface="Cambria" pitchFamily="18" charset="0"/>
              </a:rPr>
              <a:t>može</a:t>
            </a:r>
            <a:r>
              <a:rPr lang="en-US" sz="2400" dirty="0" smtClean="0">
                <a:latin typeface="Cambria" pitchFamily="18" charset="0"/>
              </a:rPr>
              <a:t> </a:t>
            </a:r>
            <a:r>
              <a:rPr lang="en-US" sz="2400" dirty="0" err="1" smtClean="0">
                <a:latin typeface="Cambria" pitchFamily="18" charset="0"/>
              </a:rPr>
              <a:t>poduzeti</a:t>
            </a:r>
            <a:r>
              <a:rPr lang="en-US" sz="2400" dirty="0" smtClean="0">
                <a:latin typeface="Cambria" pitchFamily="18" charset="0"/>
              </a:rPr>
              <a:t> </a:t>
            </a:r>
            <a:r>
              <a:rPr lang="en-US" sz="2400" dirty="0" err="1" smtClean="0">
                <a:latin typeface="Cambria" pitchFamily="18" charset="0"/>
              </a:rPr>
              <a:t>bilo</a:t>
            </a:r>
            <a:r>
              <a:rPr lang="en-US" sz="2400" dirty="0" smtClean="0">
                <a:latin typeface="Cambria" pitchFamily="18" charset="0"/>
              </a:rPr>
              <a:t> </a:t>
            </a:r>
            <a:r>
              <a:rPr lang="en-US" sz="2400" dirty="0" err="1" smtClean="0">
                <a:latin typeface="Cambria" pitchFamily="18" charset="0"/>
              </a:rPr>
              <a:t>kakvu</a:t>
            </a:r>
            <a:r>
              <a:rPr lang="en-US" sz="2400" dirty="0" smtClean="0">
                <a:latin typeface="Cambria" pitchFamily="18" charset="0"/>
              </a:rPr>
              <a:t> </a:t>
            </a:r>
            <a:r>
              <a:rPr lang="en-US" sz="2400" dirty="0" err="1" smtClean="0">
                <a:latin typeface="Cambria" pitchFamily="18" charset="0"/>
              </a:rPr>
              <a:t>ulogu</a:t>
            </a:r>
            <a:r>
              <a:rPr lang="en-US" sz="2400" dirty="0" smtClean="0">
                <a:latin typeface="Cambria" pitchFamily="18" charset="0"/>
              </a:rPr>
              <a:t> u </a:t>
            </a:r>
            <a:r>
              <a:rPr lang="en-US" sz="2400" dirty="0" err="1" smtClean="0">
                <a:latin typeface="Cambria" pitchFamily="18" charset="0"/>
              </a:rPr>
              <a:t>njegovoj</a:t>
            </a:r>
            <a:r>
              <a:rPr lang="en-US" sz="2400" dirty="0" smtClean="0">
                <a:latin typeface="Cambria" pitchFamily="18" charset="0"/>
              </a:rPr>
              <a:t> </a:t>
            </a:r>
            <a:r>
              <a:rPr lang="hr-HR" sz="2400" dirty="0" smtClean="0">
                <a:latin typeface="Cambria" pitchFamily="18" charset="0"/>
              </a:rPr>
              <a:t>provedbi</a:t>
            </a:r>
            <a:r>
              <a:rPr lang="en-US" sz="2400" dirty="0" smtClean="0">
                <a:latin typeface="Cambria" pitchFamily="18" charset="0"/>
              </a:rPr>
              <a:t>; on ne '</a:t>
            </a:r>
            <a:r>
              <a:rPr lang="en-US" sz="2400" dirty="0" err="1" smtClean="0">
                <a:latin typeface="Cambria" pitchFamily="18" charset="0"/>
              </a:rPr>
              <a:t>pripada</a:t>
            </a:r>
            <a:r>
              <a:rPr lang="en-US" sz="2400" dirty="0" smtClean="0">
                <a:latin typeface="Cambria" pitchFamily="18" charset="0"/>
              </a:rPr>
              <a:t>' </a:t>
            </a:r>
            <a:r>
              <a:rPr lang="en-US" sz="2400" dirty="0" err="1" smtClean="0">
                <a:latin typeface="Cambria" pitchFamily="18" charset="0"/>
              </a:rPr>
              <a:t>ni</a:t>
            </a:r>
            <a:r>
              <a:rPr lang="hr-HR" sz="2400" dirty="0" smtClean="0">
                <a:latin typeface="Cambria" pitchFamily="18" charset="0"/>
              </a:rPr>
              <a:t> </a:t>
            </a:r>
            <a:r>
              <a:rPr lang="en-US" sz="2400" dirty="0" err="1" smtClean="0">
                <a:latin typeface="Cambria" pitchFamily="18" charset="0"/>
              </a:rPr>
              <a:t>jednoj</a:t>
            </a:r>
            <a:r>
              <a:rPr lang="en-US" sz="2400" dirty="0" smtClean="0">
                <a:latin typeface="Cambria" pitchFamily="18" charset="0"/>
              </a:rPr>
              <a:t> </a:t>
            </a:r>
            <a:r>
              <a:rPr lang="en-US" sz="2400" dirty="0" err="1" smtClean="0">
                <a:latin typeface="Cambria" pitchFamily="18" charset="0"/>
              </a:rPr>
              <a:t>organizaciji</a:t>
            </a:r>
            <a:endParaRPr lang="en-US" sz="2400" dirty="0" smtClean="0">
              <a:latin typeface="Cambria" pitchFamily="18" charset="0"/>
            </a:endParaRPr>
          </a:p>
          <a:p>
            <a:pPr marL="857250" lvl="1" algn="just">
              <a:lnSpc>
                <a:spcPct val="80000"/>
              </a:lnSpc>
              <a:buClr>
                <a:srgbClr val="353B55"/>
              </a:buClr>
            </a:pPr>
            <a:endParaRPr lang="en-US" sz="2400" dirty="0" smtClean="0">
              <a:latin typeface="Cambria" pitchFamily="18" charset="0"/>
            </a:endParaRPr>
          </a:p>
          <a:p>
            <a:pPr marL="457200" indent="-457200" algn="just">
              <a:lnSpc>
                <a:spcPct val="80000"/>
              </a:lnSpc>
              <a:buClr>
                <a:srgbClr val="353B55"/>
              </a:buClr>
            </a:pPr>
            <a:r>
              <a:rPr lang="en-US" b="1" dirty="0" err="1" smtClean="0">
                <a:latin typeface="Cambria" pitchFamily="18" charset="0"/>
              </a:rPr>
              <a:t>Potpora</a:t>
            </a:r>
            <a:r>
              <a:rPr lang="en-US" b="1" dirty="0" smtClean="0">
                <a:latin typeface="Cambria" pitchFamily="18" charset="0"/>
              </a:rPr>
              <a:t> </a:t>
            </a:r>
            <a:r>
              <a:rPr lang="en-US" b="1" dirty="0" err="1" smtClean="0">
                <a:latin typeface="Cambria" pitchFamily="18" charset="0"/>
              </a:rPr>
              <a:t>neutralnog</a:t>
            </a:r>
            <a:r>
              <a:rPr lang="en-US" b="1" dirty="0" smtClean="0">
                <a:latin typeface="Cambria" pitchFamily="18" charset="0"/>
              </a:rPr>
              <a:t> </a:t>
            </a:r>
            <a:r>
              <a:rPr lang="en-US" b="1" dirty="0" err="1" smtClean="0">
                <a:latin typeface="Cambria" pitchFamily="18" charset="0"/>
              </a:rPr>
              <a:t>tijela</a:t>
            </a:r>
            <a:r>
              <a:rPr lang="en-US" b="1" dirty="0" smtClean="0">
                <a:latin typeface="Cambria" pitchFamily="18" charset="0"/>
              </a:rPr>
              <a:t> – </a:t>
            </a:r>
            <a:r>
              <a:rPr lang="en-US" dirty="0" smtClean="0">
                <a:latin typeface="Cambria" pitchFamily="18" charset="0"/>
              </a:rPr>
              <a:t>PEFA </a:t>
            </a:r>
            <a:r>
              <a:rPr lang="en-US" dirty="0" err="1" smtClean="0">
                <a:latin typeface="Cambria" pitchFamily="18" charset="0"/>
              </a:rPr>
              <a:t>tajništv</a:t>
            </a:r>
            <a:r>
              <a:rPr lang="hr-HR" dirty="0" smtClean="0">
                <a:latin typeface="Cambria" pitchFamily="18" charset="0"/>
              </a:rPr>
              <a:t>a</a:t>
            </a:r>
            <a:endParaRPr lang="en-US" dirty="0" smtClean="0">
              <a:latin typeface="Cambria" pitchFamily="18" charset="0"/>
            </a:endParaRPr>
          </a:p>
          <a:p>
            <a:pPr marL="457200" indent="-457200" algn="just">
              <a:lnSpc>
                <a:spcPct val="80000"/>
              </a:lnSpc>
              <a:buClr>
                <a:srgbClr val="353B55"/>
              </a:buClr>
              <a:buFont typeface="Arial" charset="0"/>
              <a:buNone/>
            </a:pPr>
            <a:r>
              <a:rPr lang="en-US" dirty="0" smtClean="0">
                <a:latin typeface="Cambria" pitchFamily="18" charset="0"/>
              </a:rPr>
              <a:t>		</a:t>
            </a:r>
            <a:r>
              <a:rPr lang="en-US" dirty="0" err="1" smtClean="0">
                <a:latin typeface="Cambria" pitchFamily="18" charset="0"/>
              </a:rPr>
              <a:t>Objašnjenje</a:t>
            </a:r>
            <a:r>
              <a:rPr lang="en-US" dirty="0" smtClean="0">
                <a:latin typeface="Cambria" pitchFamily="18" charset="0"/>
              </a:rPr>
              <a:t> u </a:t>
            </a:r>
            <a:r>
              <a:rPr lang="en-US" dirty="0" err="1" smtClean="0">
                <a:latin typeface="Cambria" pitchFamily="18" charset="0"/>
              </a:rPr>
              <a:t>nastavku</a:t>
            </a:r>
            <a:endParaRPr lang="en-US" dirty="0" smtClean="0">
              <a:latin typeface="Cambria" pitchFamily="18" charset="0"/>
            </a:endParaRPr>
          </a:p>
          <a:p>
            <a:pPr marL="457200" indent="-457200" algn="just">
              <a:lnSpc>
                <a:spcPct val="80000"/>
              </a:lnSpc>
              <a:buClr>
                <a:srgbClr val="353B55"/>
              </a:buClr>
              <a:buFont typeface="Arial" charset="0"/>
              <a:buNone/>
            </a:pPr>
            <a:endParaRPr lang="en-US" dirty="0" smtClean="0">
              <a:latin typeface="Cambria" pitchFamily="18" charset="0"/>
            </a:endParaRPr>
          </a:p>
        </p:txBody>
      </p:sp>
      <p:pic>
        <p:nvPicPr>
          <p:cNvPr id="46083"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79388" y="762000"/>
            <a:ext cx="7416800" cy="1154113"/>
          </a:xfrm>
        </p:spPr>
        <p:txBody>
          <a:bodyPr/>
          <a:lstStyle/>
          <a:p>
            <a:pPr algn="just"/>
            <a:r>
              <a:rPr lang="en-US" b="1" smtClean="0">
                <a:latin typeface="Cambria" pitchFamily="18" charset="0"/>
              </a:rPr>
              <a:t>Uključenost dionika</a:t>
            </a:r>
          </a:p>
        </p:txBody>
      </p:sp>
      <p:sp>
        <p:nvSpPr>
          <p:cNvPr id="3" name="Content Placeholder 2"/>
          <p:cNvSpPr>
            <a:spLocks noGrp="1"/>
          </p:cNvSpPr>
          <p:nvPr>
            <p:ph idx="1"/>
          </p:nvPr>
        </p:nvSpPr>
        <p:spPr>
          <a:xfrm>
            <a:off x="179388" y="2133600"/>
            <a:ext cx="8785225" cy="4103688"/>
          </a:xfrm>
          <a:solidFill>
            <a:schemeClr val="bg1"/>
          </a:solidFill>
        </p:spPr>
        <p:txBody>
          <a:bodyPr/>
          <a:lstStyle/>
          <a:p>
            <a:pPr marL="457200" indent="-457200" algn="just">
              <a:lnSpc>
                <a:spcPct val="70000"/>
              </a:lnSpc>
              <a:buClr>
                <a:srgbClr val="353B55"/>
              </a:buClr>
              <a:buFont typeface="Arial" charset="0"/>
              <a:buNone/>
            </a:pPr>
            <a:r>
              <a:rPr lang="en-US" sz="2200" b="1" smtClean="0">
                <a:latin typeface="Cambria" pitchFamily="18" charset="0"/>
              </a:rPr>
              <a:t>Vodstvo vlade/ samoprocjena</a:t>
            </a:r>
          </a:p>
          <a:p>
            <a:pPr marL="457200" indent="-457200" algn="just">
              <a:lnSpc>
                <a:spcPct val="80000"/>
              </a:lnSpc>
              <a:spcBef>
                <a:spcPts val="600"/>
              </a:spcBef>
              <a:buClr>
                <a:srgbClr val="353B55"/>
              </a:buClr>
              <a:buFont typeface="Symbol" pitchFamily="18" charset="2"/>
              <a:buChar char=""/>
            </a:pPr>
            <a:r>
              <a:rPr lang="en-US" sz="2200" smtClean="0">
                <a:latin typeface="Cambria" pitchFamily="18" charset="0"/>
              </a:rPr>
              <a:t>Aktivno sudjelovanje vlade u procjeni je ključno za uporabu u dijalogu</a:t>
            </a:r>
            <a:r>
              <a:rPr lang="hr-HR" sz="2200" smtClean="0">
                <a:latin typeface="Cambria" pitchFamily="18" charset="0"/>
              </a:rPr>
              <a:t> politike reforme</a:t>
            </a:r>
            <a:endParaRPr lang="en-US" sz="2200"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en-US" sz="2200" smtClean="0">
                <a:latin typeface="Cambria" pitchFamily="18" charset="0"/>
              </a:rPr>
              <a:t>Povećanje učestalosti samoprocjene uz stručnu pomoć i vanjsko vrednovanje - još uvijek u </a:t>
            </a:r>
            <a:r>
              <a:rPr lang="hr-HR" sz="2200" smtClean="0">
                <a:latin typeface="Cambria" pitchFamily="18" charset="0"/>
              </a:rPr>
              <a:t>manjoj mjeri</a:t>
            </a:r>
            <a:r>
              <a:rPr lang="en-US" sz="2200" smtClean="0">
                <a:latin typeface="Cambria" pitchFamily="18" charset="0"/>
              </a:rPr>
              <a:t>, kao potpuno samovrednovanje sposobnosti vlade</a:t>
            </a:r>
          </a:p>
          <a:p>
            <a:pPr marL="457200" indent="-457200" algn="just">
              <a:lnSpc>
                <a:spcPct val="70000"/>
              </a:lnSpc>
              <a:buClr>
                <a:srgbClr val="353B55"/>
              </a:buClr>
              <a:buFont typeface="Arial" charset="0"/>
              <a:buNone/>
            </a:pPr>
            <a:endParaRPr lang="hr-HR" sz="2200" b="1" smtClean="0">
              <a:latin typeface="Cambria" pitchFamily="18" charset="0"/>
            </a:endParaRPr>
          </a:p>
          <a:p>
            <a:pPr marL="457200" indent="-457200" algn="just">
              <a:lnSpc>
                <a:spcPct val="70000"/>
              </a:lnSpc>
              <a:buClr>
                <a:srgbClr val="353B55"/>
              </a:buClr>
              <a:buFont typeface="Arial" charset="0"/>
              <a:buNone/>
            </a:pPr>
            <a:r>
              <a:rPr lang="en-US" sz="2200" b="1" smtClean="0">
                <a:latin typeface="Cambria" pitchFamily="18" charset="0"/>
              </a:rPr>
              <a:t>Razvojne agencije</a:t>
            </a: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Uključeno je o</a:t>
            </a:r>
            <a:r>
              <a:rPr lang="vi-VN" sz="2200" smtClean="0">
                <a:latin typeface="Cambria" pitchFamily="18" charset="0"/>
              </a:rPr>
              <a:t>ko 25 razvojnih banki i razvojnih agencija (</a:t>
            </a:r>
            <a:r>
              <a:rPr lang="hr-HR" sz="2200" smtClean="0">
                <a:latin typeface="Cambria" pitchFamily="18" charset="0"/>
              </a:rPr>
              <a:t>upravljanje</a:t>
            </a:r>
            <a:r>
              <a:rPr lang="vi-VN" sz="2200" smtClean="0">
                <a:latin typeface="Cambria" pitchFamily="18" charset="0"/>
              </a:rPr>
              <a:t>, financiranje ili u referentnoj grupi)</a:t>
            </a:r>
          </a:p>
          <a:p>
            <a:pPr marL="457200" indent="-457200" algn="just">
              <a:lnSpc>
                <a:spcPct val="80000"/>
              </a:lnSpc>
              <a:spcBef>
                <a:spcPts val="600"/>
              </a:spcBef>
              <a:buClr>
                <a:srgbClr val="353B55"/>
              </a:buClr>
              <a:buFont typeface="Symbol" pitchFamily="18" charset="2"/>
              <a:buChar char=""/>
            </a:pPr>
            <a:r>
              <a:rPr lang="sv-SE" sz="2200" smtClean="0">
                <a:latin typeface="Cambria" pitchFamily="18" charset="0"/>
              </a:rPr>
              <a:t>Svjetska banka i EU </a:t>
            </a:r>
            <a:r>
              <a:rPr lang="hr-HR" sz="2200" smtClean="0">
                <a:latin typeface="Cambria" pitchFamily="18" charset="0"/>
              </a:rPr>
              <a:t>obavili</a:t>
            </a:r>
            <a:r>
              <a:rPr lang="sv-SE" sz="2200" smtClean="0">
                <a:latin typeface="Cambria" pitchFamily="18" charset="0"/>
              </a:rPr>
              <a:t> </a:t>
            </a:r>
            <a:r>
              <a:rPr lang="hr-HR" sz="2200" smtClean="0">
                <a:latin typeface="Cambria" pitchFamily="18" charset="0"/>
              </a:rPr>
              <a:t>su </a:t>
            </a:r>
            <a:r>
              <a:rPr lang="sv-SE" sz="2200" smtClean="0">
                <a:latin typeface="Cambria" pitchFamily="18" charset="0"/>
              </a:rPr>
              <a:t>85% svih procjena </a:t>
            </a: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Rast broja </a:t>
            </a:r>
            <a:r>
              <a:rPr lang="en-US" sz="2200" smtClean="0">
                <a:latin typeface="Cambria" pitchFamily="18" charset="0"/>
              </a:rPr>
              <a:t>uključen</a:t>
            </a:r>
            <a:r>
              <a:rPr lang="hr-HR" sz="2200" smtClean="0">
                <a:latin typeface="Cambria" pitchFamily="18" charset="0"/>
              </a:rPr>
              <a:t>ih </a:t>
            </a:r>
            <a:r>
              <a:rPr lang="en-US" sz="2200" smtClean="0">
                <a:latin typeface="Cambria" pitchFamily="18" charset="0"/>
              </a:rPr>
              <a:t> partnera</a:t>
            </a:r>
          </a:p>
          <a:p>
            <a:pPr marL="457200" indent="-457200" algn="just">
              <a:lnSpc>
                <a:spcPct val="80000"/>
              </a:lnSpc>
            </a:pPr>
            <a:endParaRPr lang="en-US" sz="2200" smtClean="0">
              <a:latin typeface="Cambria" pitchFamily="18" charset="0"/>
            </a:endParaRPr>
          </a:p>
        </p:txBody>
      </p:sp>
      <p:pic>
        <p:nvPicPr>
          <p:cNvPr id="48131"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214313" y="1643063"/>
            <a:ext cx="8610600" cy="4683125"/>
          </a:xfrm>
          <a:prstGeom prst="rect">
            <a:avLst/>
          </a:prstGeom>
          <a:noFill/>
          <a:ln w="50800">
            <a:noFill/>
            <a:miter lim="800000"/>
            <a:headEnd/>
            <a:tailEnd/>
          </a:ln>
        </p:spPr>
        <p:txBody>
          <a:bodyPr wrap="none" anchor="ctr"/>
          <a:lstStyle/>
          <a:p>
            <a:endParaRPr lang="en-US"/>
          </a:p>
        </p:txBody>
      </p:sp>
      <p:sp>
        <p:nvSpPr>
          <p:cNvPr id="50178" name="Rectangle 16"/>
          <p:cNvSpPr>
            <a:spLocks noChangeArrowheads="1"/>
          </p:cNvSpPr>
          <p:nvPr/>
        </p:nvSpPr>
        <p:spPr bwMode="auto">
          <a:xfrm>
            <a:off x="0" y="696913"/>
            <a:ext cx="7608888" cy="1098550"/>
          </a:xfrm>
          <a:prstGeom prst="rect">
            <a:avLst/>
          </a:prstGeom>
          <a:noFill/>
          <a:ln w="12700">
            <a:noFill/>
            <a:miter lim="800000"/>
            <a:headEnd/>
            <a:tailEnd/>
          </a:ln>
        </p:spPr>
        <p:txBody>
          <a:bodyPr lIns="0" tIns="0" rIns="0" bIns="0" anchor="ctr">
            <a:spAutoFit/>
          </a:bodyPr>
          <a:lstStyle/>
          <a:p>
            <a:pPr eaLnBrk="0" hangingPunct="0">
              <a:tabLst>
                <a:tab pos="7600950" algn="r"/>
              </a:tabLst>
            </a:pPr>
            <a:r>
              <a:rPr lang="en-US" sz="3600" b="1">
                <a:solidFill>
                  <a:srgbClr val="E13124"/>
                </a:solidFill>
                <a:latin typeface="Cambria" pitchFamily="18" charset="0"/>
              </a:rPr>
              <a:t>Pokrivenost PFM</a:t>
            </a:r>
            <a:r>
              <a:rPr lang="hr-HR" sz="3600" b="1">
                <a:solidFill>
                  <a:srgbClr val="E13124"/>
                </a:solidFill>
                <a:latin typeface="Cambria" pitchFamily="18" charset="0"/>
              </a:rPr>
              <a:t> izvješća o radu</a:t>
            </a:r>
            <a:r>
              <a:rPr lang="en-US" sz="3600" b="1">
                <a:solidFill>
                  <a:srgbClr val="E13124"/>
                </a:solidFill>
                <a:latin typeface="Cambria" pitchFamily="18" charset="0"/>
              </a:rPr>
              <a:t> u reformnom ciklusu</a:t>
            </a:r>
          </a:p>
        </p:txBody>
      </p:sp>
      <p:grpSp>
        <p:nvGrpSpPr>
          <p:cNvPr id="50179" name="Group 26"/>
          <p:cNvGrpSpPr>
            <a:grpSpLocks/>
          </p:cNvGrpSpPr>
          <p:nvPr/>
        </p:nvGrpSpPr>
        <p:grpSpPr bwMode="auto">
          <a:xfrm>
            <a:off x="214313" y="1989138"/>
            <a:ext cx="8593137" cy="4421187"/>
            <a:chOff x="1066800" y="1223963"/>
            <a:chExt cx="7645400" cy="4999264"/>
          </a:xfrm>
        </p:grpSpPr>
        <p:sp>
          <p:nvSpPr>
            <p:cNvPr id="50180" name="Oval 3"/>
            <p:cNvSpPr>
              <a:spLocks noChangeArrowheads="1"/>
            </p:cNvSpPr>
            <p:nvPr/>
          </p:nvSpPr>
          <p:spPr bwMode="auto">
            <a:xfrm>
              <a:off x="1676400" y="1633538"/>
              <a:ext cx="5867400" cy="4244975"/>
            </a:xfrm>
            <a:prstGeom prst="ellipse">
              <a:avLst/>
            </a:prstGeom>
            <a:noFill/>
            <a:ln w="38100">
              <a:solidFill>
                <a:srgbClr val="207BB4"/>
              </a:solidFill>
              <a:round/>
              <a:headEnd/>
              <a:tailEnd/>
            </a:ln>
          </p:spPr>
          <p:txBody>
            <a:bodyPr lIns="0" tIns="0" rIns="0" bIns="0" anchor="ctr">
              <a:spAutoFit/>
            </a:bodyPr>
            <a:lstStyle/>
            <a:p>
              <a:endParaRPr lang="en-US"/>
            </a:p>
          </p:txBody>
        </p:sp>
        <p:sp>
          <p:nvSpPr>
            <p:cNvPr id="50181" name="Oval 4"/>
            <p:cNvSpPr>
              <a:spLocks noChangeArrowheads="1"/>
            </p:cNvSpPr>
            <p:nvPr/>
          </p:nvSpPr>
          <p:spPr bwMode="auto">
            <a:xfrm>
              <a:off x="2209800" y="3592513"/>
              <a:ext cx="2058988" cy="1714500"/>
            </a:xfrm>
            <a:prstGeom prst="ellipse">
              <a:avLst/>
            </a:prstGeom>
            <a:noFill/>
            <a:ln w="12700">
              <a:noFill/>
              <a:round/>
              <a:headEnd/>
              <a:tailEnd/>
            </a:ln>
          </p:spPr>
          <p:txBody>
            <a:bodyPr lIns="0" tIns="0" rIns="0" bIns="0" anchor="ctr">
              <a:spAutoFit/>
            </a:bodyPr>
            <a:lstStyle/>
            <a:p>
              <a:endParaRPr lang="en-US"/>
            </a:p>
          </p:txBody>
        </p:sp>
        <p:sp>
          <p:nvSpPr>
            <p:cNvPr id="50182" name="Rectangle 5"/>
            <p:cNvSpPr>
              <a:spLocks noChangeArrowheads="1"/>
            </p:cNvSpPr>
            <p:nvPr/>
          </p:nvSpPr>
          <p:spPr bwMode="auto">
            <a:xfrm>
              <a:off x="2133600" y="3592513"/>
              <a:ext cx="2058988" cy="571500"/>
            </a:xfrm>
            <a:prstGeom prst="rect">
              <a:avLst/>
            </a:prstGeom>
            <a:noFill/>
            <a:ln w="12700">
              <a:noFill/>
              <a:miter lim="800000"/>
              <a:headEnd/>
              <a:tailEnd/>
            </a:ln>
          </p:spPr>
          <p:txBody>
            <a:bodyPr lIns="90488" tIns="44450" rIns="90488" bIns="44450" anchor="ctr"/>
            <a:lstStyle/>
            <a:p>
              <a:pPr algn="ctr" eaLnBrk="0" hangingPunct="0">
                <a:lnSpc>
                  <a:spcPct val="90000"/>
                </a:lnSpc>
                <a:spcBef>
                  <a:spcPct val="20000"/>
                </a:spcBef>
              </a:pPr>
              <a:endParaRPr lang="en-US" sz="1400" b="1" i="1" u="sng">
                <a:cs typeface="Times New Roman" pitchFamily="18" charset="0"/>
              </a:endParaRPr>
            </a:p>
          </p:txBody>
        </p:sp>
        <p:sp>
          <p:nvSpPr>
            <p:cNvPr id="50183" name="Oval 6"/>
            <p:cNvSpPr>
              <a:spLocks noChangeArrowheads="1"/>
            </p:cNvSpPr>
            <p:nvPr/>
          </p:nvSpPr>
          <p:spPr bwMode="auto">
            <a:xfrm>
              <a:off x="5105400" y="1470025"/>
              <a:ext cx="915988" cy="1060450"/>
            </a:xfrm>
            <a:prstGeom prst="ellipse">
              <a:avLst/>
            </a:prstGeom>
            <a:noFill/>
            <a:ln w="12700">
              <a:noFill/>
              <a:round/>
              <a:headEnd/>
              <a:tailEnd/>
            </a:ln>
          </p:spPr>
          <p:txBody>
            <a:bodyPr wrap="none" lIns="0" tIns="0" rIns="0" bIns="0" anchor="ctr">
              <a:spAutoFit/>
            </a:bodyPr>
            <a:lstStyle/>
            <a:p>
              <a:endParaRPr lang="en-US"/>
            </a:p>
          </p:txBody>
        </p:sp>
        <p:sp>
          <p:nvSpPr>
            <p:cNvPr id="50184" name="Oval 7"/>
            <p:cNvSpPr>
              <a:spLocks noChangeArrowheads="1"/>
            </p:cNvSpPr>
            <p:nvPr/>
          </p:nvSpPr>
          <p:spPr bwMode="auto">
            <a:xfrm>
              <a:off x="3733800" y="1223963"/>
              <a:ext cx="1524000" cy="1062037"/>
            </a:xfrm>
            <a:prstGeom prst="ellipse">
              <a:avLst/>
            </a:prstGeom>
            <a:solidFill>
              <a:schemeClr val="bg1"/>
            </a:solidFill>
            <a:ln w="38100">
              <a:solidFill>
                <a:srgbClr val="207BB4"/>
              </a:solidFill>
              <a:round/>
              <a:headEnd/>
              <a:tailEnd/>
            </a:ln>
          </p:spPr>
          <p:txBody>
            <a:bodyPr lIns="0" tIns="0" rIns="0" bIns="0" anchor="ctr">
              <a:spAutoFit/>
            </a:bodyPr>
            <a:lstStyle/>
            <a:p>
              <a:endParaRPr lang="en-US"/>
            </a:p>
          </p:txBody>
        </p:sp>
        <p:sp>
          <p:nvSpPr>
            <p:cNvPr id="50185" name="Oval 8"/>
            <p:cNvSpPr>
              <a:spLocks noChangeArrowheads="1"/>
            </p:cNvSpPr>
            <p:nvPr/>
          </p:nvSpPr>
          <p:spPr bwMode="auto">
            <a:xfrm>
              <a:off x="6172200" y="2122488"/>
              <a:ext cx="1676400" cy="1143000"/>
            </a:xfrm>
            <a:prstGeom prst="ellipse">
              <a:avLst/>
            </a:prstGeom>
            <a:solidFill>
              <a:schemeClr val="bg1"/>
            </a:solidFill>
            <a:ln w="38100">
              <a:solidFill>
                <a:srgbClr val="207BB4"/>
              </a:solidFill>
              <a:round/>
              <a:headEnd/>
              <a:tailEnd/>
            </a:ln>
          </p:spPr>
          <p:txBody>
            <a:bodyPr lIns="0" tIns="0" rIns="0" bIns="0" anchor="ctr">
              <a:spAutoFit/>
            </a:bodyPr>
            <a:lstStyle/>
            <a:p>
              <a:endParaRPr lang="en-US"/>
            </a:p>
          </p:txBody>
        </p:sp>
        <p:sp>
          <p:nvSpPr>
            <p:cNvPr id="50186" name="Oval 9"/>
            <p:cNvSpPr>
              <a:spLocks noChangeArrowheads="1"/>
            </p:cNvSpPr>
            <p:nvPr/>
          </p:nvSpPr>
          <p:spPr bwMode="auto">
            <a:xfrm>
              <a:off x="3733800" y="5224463"/>
              <a:ext cx="1752600" cy="981075"/>
            </a:xfrm>
            <a:prstGeom prst="ellipse">
              <a:avLst/>
            </a:prstGeom>
            <a:solidFill>
              <a:schemeClr val="bg1"/>
            </a:solidFill>
            <a:ln w="38100">
              <a:solidFill>
                <a:srgbClr val="207BB4"/>
              </a:solidFill>
              <a:round/>
              <a:headEnd/>
              <a:tailEnd/>
            </a:ln>
          </p:spPr>
          <p:txBody>
            <a:bodyPr lIns="0" tIns="0" rIns="0" bIns="0" anchor="ctr">
              <a:spAutoFit/>
            </a:bodyPr>
            <a:lstStyle/>
            <a:p>
              <a:endParaRPr lang="en-US"/>
            </a:p>
          </p:txBody>
        </p:sp>
        <p:sp>
          <p:nvSpPr>
            <p:cNvPr id="50187" name="Oval 10"/>
            <p:cNvSpPr>
              <a:spLocks noChangeArrowheads="1"/>
            </p:cNvSpPr>
            <p:nvPr/>
          </p:nvSpPr>
          <p:spPr bwMode="auto">
            <a:xfrm>
              <a:off x="1219200" y="2366963"/>
              <a:ext cx="1447800" cy="1062037"/>
            </a:xfrm>
            <a:prstGeom prst="ellipse">
              <a:avLst/>
            </a:prstGeom>
            <a:solidFill>
              <a:schemeClr val="bg1"/>
            </a:solidFill>
            <a:ln w="38100">
              <a:solidFill>
                <a:srgbClr val="207BB4"/>
              </a:solidFill>
              <a:round/>
              <a:headEnd/>
              <a:tailEnd/>
            </a:ln>
          </p:spPr>
          <p:txBody>
            <a:bodyPr lIns="0" tIns="0" rIns="0" bIns="0" anchor="ctr">
              <a:spAutoFit/>
            </a:bodyPr>
            <a:lstStyle/>
            <a:p>
              <a:endParaRPr lang="en-US"/>
            </a:p>
          </p:txBody>
        </p:sp>
        <p:sp>
          <p:nvSpPr>
            <p:cNvPr id="50188" name="Rectangle 11"/>
            <p:cNvSpPr>
              <a:spLocks noChangeArrowheads="1"/>
            </p:cNvSpPr>
            <p:nvPr/>
          </p:nvSpPr>
          <p:spPr bwMode="auto">
            <a:xfrm>
              <a:off x="3733800" y="1470025"/>
              <a:ext cx="1447800" cy="571500"/>
            </a:xfrm>
            <a:prstGeom prst="rect">
              <a:avLst/>
            </a:prstGeom>
            <a:noFill/>
            <a:ln w="12700">
              <a:noFill/>
              <a:miter lim="800000"/>
              <a:headEnd/>
              <a:tailEnd/>
            </a:ln>
          </p:spPr>
          <p:txBody>
            <a:bodyPr lIns="90488" tIns="44450" rIns="90488" bIns="44450" anchor="ctr"/>
            <a:lstStyle/>
            <a:p>
              <a:pPr algn="ctr" eaLnBrk="0" hangingPunct="0">
                <a:lnSpc>
                  <a:spcPct val="90000"/>
                </a:lnSpc>
                <a:spcBef>
                  <a:spcPct val="20000"/>
                </a:spcBef>
              </a:pPr>
              <a:r>
                <a:rPr lang="en-US" sz="1600" b="1">
                  <a:solidFill>
                    <a:srgbClr val="353B55"/>
                  </a:solidFill>
                  <a:cs typeface="Times New Roman" pitchFamily="18" charset="0"/>
                </a:rPr>
                <a:t>Provedba PFM reformi </a:t>
              </a:r>
            </a:p>
          </p:txBody>
        </p:sp>
        <p:sp>
          <p:nvSpPr>
            <p:cNvPr id="50189" name="Rectangle 12"/>
            <p:cNvSpPr>
              <a:spLocks noChangeArrowheads="1"/>
            </p:cNvSpPr>
            <p:nvPr/>
          </p:nvSpPr>
          <p:spPr bwMode="auto">
            <a:xfrm>
              <a:off x="1219200" y="4491038"/>
              <a:ext cx="1371600" cy="571500"/>
            </a:xfrm>
            <a:prstGeom prst="rect">
              <a:avLst/>
            </a:prstGeom>
            <a:noFill/>
            <a:ln w="12700">
              <a:noFill/>
              <a:miter lim="800000"/>
              <a:headEnd/>
              <a:tailEnd/>
            </a:ln>
          </p:spPr>
          <p:txBody>
            <a:bodyPr lIns="90488" tIns="44450" rIns="90488" bIns="44450" anchor="ctr"/>
            <a:lstStyle/>
            <a:p>
              <a:pPr algn="ctr" eaLnBrk="0" hangingPunct="0">
                <a:lnSpc>
                  <a:spcPct val="90000"/>
                </a:lnSpc>
                <a:spcBef>
                  <a:spcPct val="20000"/>
                </a:spcBef>
              </a:pPr>
              <a:r>
                <a:rPr lang="en-US" sz="1400" b="1">
                  <a:solidFill>
                    <a:schemeClr val="bg1"/>
                  </a:solidFill>
                  <a:cs typeface="Times New Roman" pitchFamily="18" charset="0"/>
                </a:rPr>
                <a:t>Recommend PFM reform measures</a:t>
              </a:r>
            </a:p>
          </p:txBody>
        </p:sp>
        <p:sp>
          <p:nvSpPr>
            <p:cNvPr id="50190" name="Rectangle 13"/>
            <p:cNvSpPr>
              <a:spLocks noChangeArrowheads="1"/>
            </p:cNvSpPr>
            <p:nvPr/>
          </p:nvSpPr>
          <p:spPr bwMode="auto">
            <a:xfrm>
              <a:off x="6400800" y="4491038"/>
              <a:ext cx="1295400" cy="571500"/>
            </a:xfrm>
            <a:prstGeom prst="rect">
              <a:avLst/>
            </a:prstGeom>
            <a:noFill/>
            <a:ln w="12700">
              <a:noFill/>
              <a:miter lim="800000"/>
              <a:headEnd/>
              <a:tailEnd/>
            </a:ln>
          </p:spPr>
          <p:txBody>
            <a:bodyPr lIns="90488" tIns="44450" rIns="90488" bIns="44450" anchor="ctr"/>
            <a:lstStyle/>
            <a:p>
              <a:pPr algn="ctr" eaLnBrk="0" hangingPunct="0">
                <a:lnSpc>
                  <a:spcPct val="90000"/>
                </a:lnSpc>
                <a:spcBef>
                  <a:spcPct val="20000"/>
                </a:spcBef>
              </a:pPr>
              <a:r>
                <a:rPr lang="en-US" sz="1400" b="1">
                  <a:solidFill>
                    <a:schemeClr val="bg1"/>
                  </a:solidFill>
                  <a:cs typeface="Times New Roman" pitchFamily="18" charset="0"/>
                </a:rPr>
                <a:t>Identify main PFM weaknesses</a:t>
              </a:r>
            </a:p>
          </p:txBody>
        </p:sp>
        <p:sp>
          <p:nvSpPr>
            <p:cNvPr id="50191" name="Rectangle 14"/>
            <p:cNvSpPr>
              <a:spLocks noChangeArrowheads="1"/>
            </p:cNvSpPr>
            <p:nvPr/>
          </p:nvSpPr>
          <p:spPr bwMode="auto">
            <a:xfrm>
              <a:off x="6324600" y="2286000"/>
              <a:ext cx="1295400" cy="815975"/>
            </a:xfrm>
            <a:prstGeom prst="rect">
              <a:avLst/>
            </a:prstGeom>
            <a:noFill/>
            <a:ln w="12700">
              <a:noFill/>
              <a:miter lim="800000"/>
              <a:headEnd/>
              <a:tailEnd/>
            </a:ln>
          </p:spPr>
          <p:txBody>
            <a:bodyPr lIns="90488" tIns="44450" rIns="90488" bIns="44450" anchor="ctr"/>
            <a:lstStyle/>
            <a:p>
              <a:pPr algn="ctr" eaLnBrk="0" hangingPunct="0">
                <a:lnSpc>
                  <a:spcPct val="90000"/>
                </a:lnSpc>
                <a:spcBef>
                  <a:spcPct val="20000"/>
                </a:spcBef>
              </a:pPr>
              <a:r>
                <a:rPr lang="en-US" sz="1400" b="1">
                  <a:solidFill>
                    <a:srgbClr val="353B55"/>
                  </a:solidFill>
                  <a:cs typeface="Times New Roman" pitchFamily="18" charset="0"/>
                </a:rPr>
                <a:t>Pregled visoke razine </a:t>
              </a:r>
              <a:r>
                <a:rPr lang="hr-HR" sz="1400" b="1">
                  <a:solidFill>
                    <a:srgbClr val="353B55"/>
                  </a:solidFill>
                  <a:cs typeface="Times New Roman" pitchFamily="18" charset="0"/>
                </a:rPr>
                <a:t>učinkovitosti</a:t>
              </a:r>
              <a:endParaRPr lang="en-US" sz="1400" b="1">
                <a:solidFill>
                  <a:srgbClr val="353B55"/>
                </a:solidFill>
                <a:cs typeface="Times New Roman" pitchFamily="18" charset="0"/>
              </a:endParaRPr>
            </a:p>
          </p:txBody>
        </p:sp>
        <p:sp>
          <p:nvSpPr>
            <p:cNvPr id="50192" name="Oval 15"/>
            <p:cNvSpPr>
              <a:spLocks noChangeArrowheads="1"/>
            </p:cNvSpPr>
            <p:nvPr/>
          </p:nvSpPr>
          <p:spPr bwMode="auto">
            <a:xfrm>
              <a:off x="2438400" y="3919538"/>
              <a:ext cx="1676400" cy="896937"/>
            </a:xfrm>
            <a:prstGeom prst="ellipse">
              <a:avLst/>
            </a:prstGeom>
            <a:noFill/>
            <a:ln w="12700">
              <a:noFill/>
              <a:round/>
              <a:headEnd/>
              <a:tailEnd/>
            </a:ln>
          </p:spPr>
          <p:txBody>
            <a:bodyPr wrap="none" lIns="0" tIns="0" rIns="0" bIns="0" anchor="ctr">
              <a:spAutoFit/>
            </a:bodyPr>
            <a:lstStyle/>
            <a:p>
              <a:endParaRPr lang="en-US"/>
            </a:p>
          </p:txBody>
        </p:sp>
        <p:sp>
          <p:nvSpPr>
            <p:cNvPr id="50193" name="Oval 17"/>
            <p:cNvSpPr>
              <a:spLocks noChangeArrowheads="1"/>
            </p:cNvSpPr>
            <p:nvPr/>
          </p:nvSpPr>
          <p:spPr bwMode="auto">
            <a:xfrm>
              <a:off x="6172200" y="4244975"/>
              <a:ext cx="1752600" cy="979488"/>
            </a:xfrm>
            <a:prstGeom prst="ellipse">
              <a:avLst/>
            </a:prstGeom>
            <a:solidFill>
              <a:schemeClr val="bg1"/>
            </a:solidFill>
            <a:ln w="38100">
              <a:solidFill>
                <a:srgbClr val="207BB4"/>
              </a:solidFill>
              <a:round/>
              <a:headEnd/>
              <a:tailEnd/>
            </a:ln>
          </p:spPr>
          <p:txBody>
            <a:bodyPr lIns="0" tIns="0" rIns="0" bIns="0" anchor="ctr">
              <a:spAutoFit/>
            </a:bodyPr>
            <a:lstStyle/>
            <a:p>
              <a:endParaRPr lang="en-US"/>
            </a:p>
          </p:txBody>
        </p:sp>
        <p:sp>
          <p:nvSpPr>
            <p:cNvPr id="50194" name="Text Box 18"/>
            <p:cNvSpPr txBox="1">
              <a:spLocks noChangeArrowheads="1"/>
            </p:cNvSpPr>
            <p:nvPr/>
          </p:nvSpPr>
          <p:spPr bwMode="auto">
            <a:xfrm>
              <a:off x="3962400" y="5387975"/>
              <a:ext cx="1295400" cy="835252"/>
            </a:xfrm>
            <a:prstGeom prst="rect">
              <a:avLst/>
            </a:prstGeom>
            <a:noFill/>
            <a:ln w="12700">
              <a:noFill/>
              <a:miter lim="800000"/>
              <a:headEnd/>
              <a:tailEnd/>
            </a:ln>
          </p:spPr>
          <p:txBody>
            <a:bodyPr lIns="0" tIns="0" rIns="0" bIns="0">
              <a:spAutoFit/>
            </a:bodyPr>
            <a:lstStyle/>
            <a:p>
              <a:pPr algn="ctr">
                <a:spcBef>
                  <a:spcPct val="50000"/>
                </a:spcBef>
              </a:pPr>
              <a:r>
                <a:rPr lang="en-US" sz="1600" b="1">
                  <a:solidFill>
                    <a:srgbClr val="353B55"/>
                  </a:solidFill>
                </a:rPr>
                <a:t>Istraživanje temeljnih uzroka</a:t>
              </a:r>
            </a:p>
          </p:txBody>
        </p:sp>
        <p:sp>
          <p:nvSpPr>
            <p:cNvPr id="50195" name="Oval 19"/>
            <p:cNvSpPr>
              <a:spLocks noChangeArrowheads="1"/>
            </p:cNvSpPr>
            <p:nvPr/>
          </p:nvSpPr>
          <p:spPr bwMode="auto">
            <a:xfrm>
              <a:off x="1066800" y="4327525"/>
              <a:ext cx="1752600" cy="979488"/>
            </a:xfrm>
            <a:prstGeom prst="ellipse">
              <a:avLst/>
            </a:prstGeom>
            <a:solidFill>
              <a:schemeClr val="bg1"/>
            </a:solidFill>
            <a:ln w="38100">
              <a:solidFill>
                <a:srgbClr val="207BB4"/>
              </a:solidFill>
              <a:round/>
              <a:headEnd/>
              <a:tailEnd/>
            </a:ln>
          </p:spPr>
          <p:txBody>
            <a:bodyPr lIns="0" tIns="0" rIns="0" bIns="0" anchor="ctr">
              <a:spAutoFit/>
            </a:bodyPr>
            <a:lstStyle/>
            <a:p>
              <a:endParaRPr lang="en-US"/>
            </a:p>
          </p:txBody>
        </p:sp>
        <p:sp>
          <p:nvSpPr>
            <p:cNvPr id="50196" name="Text Box 20"/>
            <p:cNvSpPr txBox="1">
              <a:spLocks noChangeArrowheads="1"/>
            </p:cNvSpPr>
            <p:nvPr/>
          </p:nvSpPr>
          <p:spPr bwMode="auto">
            <a:xfrm>
              <a:off x="1295400" y="2530475"/>
              <a:ext cx="1371600" cy="835252"/>
            </a:xfrm>
            <a:prstGeom prst="rect">
              <a:avLst/>
            </a:prstGeom>
            <a:noFill/>
            <a:ln w="12700">
              <a:noFill/>
              <a:miter lim="800000"/>
              <a:headEnd/>
              <a:tailEnd/>
            </a:ln>
          </p:spPr>
          <p:txBody>
            <a:bodyPr lIns="0" tIns="0" rIns="0" bIns="0">
              <a:spAutoFit/>
            </a:bodyPr>
            <a:lstStyle/>
            <a:p>
              <a:pPr algn="ctr">
                <a:spcBef>
                  <a:spcPct val="50000"/>
                </a:spcBef>
              </a:pPr>
              <a:r>
                <a:rPr lang="en-US" sz="1600" b="1">
                  <a:solidFill>
                    <a:srgbClr val="353B55"/>
                  </a:solidFill>
                </a:rPr>
                <a:t>Formuliranje PFM reformskih programa</a:t>
              </a:r>
            </a:p>
          </p:txBody>
        </p:sp>
        <p:sp>
          <p:nvSpPr>
            <p:cNvPr id="50197" name="Text Box 21"/>
            <p:cNvSpPr txBox="1">
              <a:spLocks noChangeArrowheads="1"/>
            </p:cNvSpPr>
            <p:nvPr/>
          </p:nvSpPr>
          <p:spPr bwMode="auto">
            <a:xfrm>
              <a:off x="6400800" y="4408488"/>
              <a:ext cx="1295400" cy="730845"/>
            </a:xfrm>
            <a:prstGeom prst="rect">
              <a:avLst/>
            </a:prstGeom>
            <a:noFill/>
            <a:ln w="12700">
              <a:noFill/>
              <a:miter lim="800000"/>
              <a:headEnd/>
              <a:tailEnd/>
            </a:ln>
          </p:spPr>
          <p:txBody>
            <a:bodyPr lIns="0" tIns="0" rIns="0" bIns="0">
              <a:spAutoFit/>
            </a:bodyPr>
            <a:lstStyle/>
            <a:p>
              <a:pPr algn="ctr">
                <a:spcBef>
                  <a:spcPct val="50000"/>
                </a:spcBef>
              </a:pPr>
              <a:r>
                <a:rPr lang="vi-VN" sz="1400" b="1">
                  <a:solidFill>
                    <a:srgbClr val="353B55"/>
                  </a:solidFill>
                </a:rPr>
                <a:t>Utvrđivanje glavnih slabosti PFM</a:t>
              </a:r>
            </a:p>
          </p:txBody>
        </p:sp>
        <p:sp>
          <p:nvSpPr>
            <p:cNvPr id="50198" name="Text Box 22"/>
            <p:cNvSpPr txBox="1">
              <a:spLocks noChangeArrowheads="1"/>
            </p:cNvSpPr>
            <p:nvPr/>
          </p:nvSpPr>
          <p:spPr bwMode="auto">
            <a:xfrm>
              <a:off x="1295400" y="4491038"/>
              <a:ext cx="1470368" cy="556835"/>
            </a:xfrm>
            <a:prstGeom prst="rect">
              <a:avLst/>
            </a:prstGeom>
            <a:noFill/>
            <a:ln w="12700">
              <a:noFill/>
              <a:miter lim="800000"/>
              <a:headEnd/>
              <a:tailEnd/>
            </a:ln>
          </p:spPr>
          <p:txBody>
            <a:bodyPr lIns="0" tIns="0" rIns="0" bIns="0">
              <a:spAutoFit/>
            </a:bodyPr>
            <a:lstStyle/>
            <a:p>
              <a:pPr algn="ctr">
                <a:spcBef>
                  <a:spcPct val="50000"/>
                </a:spcBef>
              </a:pPr>
              <a:r>
                <a:rPr lang="en-US" sz="1600" b="1">
                  <a:solidFill>
                    <a:srgbClr val="353B55"/>
                  </a:solidFill>
                </a:rPr>
                <a:t>Preporuka PFM reformskih mjera</a:t>
              </a:r>
            </a:p>
          </p:txBody>
        </p:sp>
        <p:sp>
          <p:nvSpPr>
            <p:cNvPr id="50199" name="Oval 23"/>
            <p:cNvSpPr>
              <a:spLocks noChangeArrowheads="1"/>
            </p:cNvSpPr>
            <p:nvPr/>
          </p:nvSpPr>
          <p:spPr bwMode="auto">
            <a:xfrm>
              <a:off x="5181600" y="1549400"/>
              <a:ext cx="3530600" cy="4489450"/>
            </a:xfrm>
            <a:prstGeom prst="ellipse">
              <a:avLst/>
            </a:prstGeom>
            <a:solidFill>
              <a:srgbClr val="FF00FF">
                <a:alpha val="47058"/>
              </a:srgbClr>
            </a:solidFill>
            <a:ln w="12700">
              <a:solidFill>
                <a:srgbClr val="207BB4"/>
              </a:solidFill>
              <a:round/>
              <a:headEnd/>
              <a:tailEnd/>
            </a:ln>
          </p:spPr>
          <p:txBody>
            <a:bodyPr lIns="0" tIns="0" rIns="0" bIns="0" anchor="ctr">
              <a:spAutoFit/>
            </a:bodyPr>
            <a:lstStyle/>
            <a:p>
              <a:endParaRPr lang="en-US"/>
            </a:p>
          </p:txBody>
        </p:sp>
        <p:sp>
          <p:nvSpPr>
            <p:cNvPr id="50200" name="Text Box 24"/>
            <p:cNvSpPr txBox="1">
              <a:spLocks noChangeArrowheads="1"/>
            </p:cNvSpPr>
            <p:nvPr/>
          </p:nvSpPr>
          <p:spPr bwMode="auto">
            <a:xfrm>
              <a:off x="5791200" y="3429000"/>
              <a:ext cx="1295400" cy="365125"/>
            </a:xfrm>
            <a:prstGeom prst="rect">
              <a:avLst/>
            </a:prstGeom>
            <a:noFill/>
            <a:ln w="12700">
              <a:noFill/>
              <a:miter lim="800000"/>
              <a:headEnd/>
              <a:tailEnd/>
            </a:ln>
          </p:spPr>
          <p:txBody>
            <a:bodyPr lIns="0" tIns="0" rIns="0" bIns="0">
              <a:spAutoFit/>
            </a:bodyPr>
            <a:lstStyle/>
            <a:p>
              <a:pPr>
                <a:spcBef>
                  <a:spcPct val="50000"/>
                </a:spcBef>
              </a:pPr>
              <a:r>
                <a:rPr lang="en-US" sz="2400" b="1">
                  <a:solidFill>
                    <a:srgbClr val="353B55"/>
                  </a:solidFill>
                </a:rPr>
                <a:t>PFM-PR</a:t>
              </a:r>
              <a:endParaRPr lang="en-US" sz="2400" b="1"/>
            </a:p>
          </p:txBody>
        </p:sp>
      </p:gr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ChangeArrowheads="1"/>
          </p:cNvSpPr>
          <p:nvPr/>
        </p:nvSpPr>
        <p:spPr bwMode="auto">
          <a:xfrm>
            <a:off x="179388" y="2492375"/>
            <a:ext cx="8713787" cy="3384550"/>
          </a:xfrm>
          <a:prstGeom prst="rect">
            <a:avLst/>
          </a:prstGeom>
          <a:solidFill>
            <a:schemeClr val="bg1"/>
          </a:solidFill>
          <a:ln w="9525">
            <a:noFill/>
            <a:miter lim="800000"/>
            <a:headEnd/>
            <a:tailEnd/>
          </a:ln>
        </p:spPr>
        <p:txBody>
          <a:bodyPr/>
          <a:lstStyle/>
          <a:p>
            <a:pPr marL="465138" indent="-465138">
              <a:spcBef>
                <a:spcPct val="20000"/>
              </a:spcBef>
              <a:buClr>
                <a:srgbClr val="C0C0C0"/>
              </a:buClr>
              <a:buFont typeface="Wingdings" pitchFamily="2" charset="2"/>
              <a:buChar char="l"/>
              <a:tabLst>
                <a:tab pos="4060825" algn="l"/>
              </a:tabLst>
            </a:pPr>
            <a:r>
              <a:rPr lang="vi-VN" sz="3200" b="1">
                <a:solidFill>
                  <a:srgbClr val="C0C0C0"/>
                </a:solidFill>
                <a:latin typeface="Cambria" pitchFamily="18" charset="0"/>
              </a:rPr>
              <a:t>PEFA Program (pregled)</a:t>
            </a:r>
          </a:p>
          <a:p>
            <a:pPr marL="465138" indent="-465138">
              <a:spcBef>
                <a:spcPct val="20000"/>
              </a:spcBef>
              <a:buClr>
                <a:srgbClr val="C0C0C0"/>
              </a:buClr>
              <a:buFont typeface="Wingdings" pitchFamily="2" charset="2"/>
              <a:buChar char="l"/>
              <a:tabLst>
                <a:tab pos="4060825" algn="l"/>
              </a:tabLst>
            </a:pPr>
            <a:r>
              <a:rPr lang="vi-VN" sz="3200" b="1">
                <a:solidFill>
                  <a:srgbClr val="C0C0C0"/>
                </a:solidFill>
                <a:latin typeface="Cambria" pitchFamily="18" charset="0"/>
              </a:rPr>
              <a:t>Globalno uvođenje okvira</a:t>
            </a:r>
          </a:p>
          <a:p>
            <a:pPr marL="465138" indent="-465138">
              <a:spcBef>
                <a:spcPct val="20000"/>
              </a:spcBef>
              <a:buClr>
                <a:srgbClr val="207BB4"/>
              </a:buClr>
              <a:buFont typeface="Wingdings" pitchFamily="2" charset="2"/>
              <a:buChar char="l"/>
              <a:tabLst>
                <a:tab pos="4060825" algn="l"/>
              </a:tabLst>
            </a:pPr>
            <a:r>
              <a:rPr lang="en-US" sz="3200" b="1">
                <a:solidFill>
                  <a:srgbClr val="002060"/>
                </a:solidFill>
                <a:latin typeface="Cambria" pitchFamily="18" charset="0"/>
              </a:rPr>
              <a:t>PEFA potpora korisnicima</a:t>
            </a:r>
          </a:p>
        </p:txBody>
      </p:sp>
      <p:sp>
        <p:nvSpPr>
          <p:cNvPr id="52226" name="Text Box 4"/>
          <p:cNvSpPr txBox="1">
            <a:spLocks noChangeArrowheads="1"/>
          </p:cNvSpPr>
          <p:nvPr/>
        </p:nvSpPr>
        <p:spPr bwMode="auto">
          <a:xfrm>
            <a:off x="179388" y="908050"/>
            <a:ext cx="6985000" cy="646113"/>
          </a:xfrm>
          <a:prstGeom prst="rect">
            <a:avLst/>
          </a:prstGeom>
          <a:noFill/>
          <a:ln w="9525">
            <a:noFill/>
            <a:miter lim="800000"/>
            <a:headEnd/>
            <a:tailEnd/>
          </a:ln>
        </p:spPr>
        <p:txBody>
          <a:bodyPr>
            <a:spAutoFit/>
          </a:bodyPr>
          <a:lstStyle/>
          <a:p>
            <a:pPr algn="just">
              <a:spcBef>
                <a:spcPct val="50000"/>
              </a:spcBef>
            </a:pPr>
            <a:r>
              <a:rPr lang="hr-HR" sz="3600" b="1">
                <a:solidFill>
                  <a:srgbClr val="E13124"/>
                </a:solidFill>
                <a:latin typeface="Cambria" pitchFamily="18" charset="0"/>
              </a:rPr>
              <a:t>Sadržaj</a:t>
            </a:r>
            <a:endParaRPr lang="en-US" sz="3600" b="1">
              <a:solidFill>
                <a:srgbClr val="E13124"/>
              </a:solidFill>
              <a:latin typeface="Cambria" pitchFamily="18" charset="0"/>
            </a:endParaRPr>
          </a:p>
        </p:txBody>
      </p:sp>
      <p:pic>
        <p:nvPicPr>
          <p:cNvPr id="52227" name="Picture 6"/>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107950" y="762000"/>
            <a:ext cx="7559675" cy="866775"/>
          </a:xfrm>
        </p:spPr>
        <p:txBody>
          <a:bodyPr/>
          <a:lstStyle/>
          <a:p>
            <a:pPr algn="just"/>
            <a:r>
              <a:rPr lang="en-US" b="1" smtClean="0">
                <a:latin typeface="Cambria" pitchFamily="18" charset="0"/>
              </a:rPr>
              <a:t>Uloga PEFA Tajništva</a:t>
            </a:r>
          </a:p>
        </p:txBody>
      </p:sp>
      <p:sp>
        <p:nvSpPr>
          <p:cNvPr id="54274" name="Content Placeholder 2"/>
          <p:cNvSpPr>
            <a:spLocks noGrp="1"/>
          </p:cNvSpPr>
          <p:nvPr>
            <p:ph idx="1"/>
          </p:nvPr>
        </p:nvSpPr>
        <p:spPr>
          <a:xfrm>
            <a:off x="179388" y="2349500"/>
            <a:ext cx="8496300" cy="3527425"/>
          </a:xfrm>
          <a:solidFill>
            <a:schemeClr val="bg1"/>
          </a:solidFill>
        </p:spPr>
        <p:txBody>
          <a:bodyPr/>
          <a:lstStyle/>
          <a:p>
            <a:pPr marL="457200" indent="-457200">
              <a:lnSpc>
                <a:spcPct val="80000"/>
              </a:lnSpc>
              <a:buClr>
                <a:srgbClr val="353B55"/>
              </a:buClr>
              <a:buFont typeface="Arial" charset="0"/>
              <a:buNone/>
            </a:pPr>
            <a:r>
              <a:rPr lang="en-US" b="1" smtClean="0">
                <a:solidFill>
                  <a:srgbClr val="353B55"/>
                </a:solidFill>
                <a:latin typeface="Cambria" pitchFamily="18" charset="0"/>
              </a:rPr>
              <a:t>Neutralno tijelo</a:t>
            </a:r>
          </a:p>
          <a:p>
            <a:pPr marL="457200" indent="-457200">
              <a:spcBef>
                <a:spcPts val="600"/>
              </a:spcBef>
              <a:buClr>
                <a:srgbClr val="353B55"/>
              </a:buClr>
              <a:buFont typeface="Symbol" pitchFamily="18" charset="2"/>
              <a:buChar char=""/>
            </a:pPr>
            <a:endParaRPr lang="hr-HR" smtClean="0">
              <a:solidFill>
                <a:srgbClr val="353B55"/>
              </a:solidFill>
              <a:latin typeface="Cambria" pitchFamily="18" charset="0"/>
            </a:endParaRPr>
          </a:p>
          <a:p>
            <a:pPr marL="457200" indent="-457200">
              <a:spcBef>
                <a:spcPts val="600"/>
              </a:spcBef>
              <a:buClr>
                <a:srgbClr val="353B55"/>
              </a:buClr>
              <a:buFont typeface="Symbol" pitchFamily="18" charset="2"/>
              <a:buChar char=""/>
            </a:pPr>
            <a:r>
              <a:rPr lang="hr-HR" smtClean="0">
                <a:solidFill>
                  <a:srgbClr val="353B55"/>
                </a:solidFill>
                <a:latin typeface="Cambria" pitchFamily="18" charset="0"/>
              </a:rPr>
              <a:t>p</a:t>
            </a:r>
            <a:r>
              <a:rPr lang="en-US" smtClean="0">
                <a:solidFill>
                  <a:srgbClr val="353B55"/>
                </a:solidFill>
                <a:latin typeface="Cambria" pitchFamily="18" charset="0"/>
              </a:rPr>
              <a:t>odrška/savjetovanje bilo kojem korisniku Okvira</a:t>
            </a:r>
          </a:p>
          <a:p>
            <a:pPr marL="457200" indent="-457200">
              <a:spcBef>
                <a:spcPts val="600"/>
              </a:spcBef>
              <a:buClr>
                <a:srgbClr val="353B55"/>
              </a:buClr>
              <a:buFont typeface="Symbol" pitchFamily="18" charset="2"/>
              <a:buChar char=""/>
            </a:pPr>
            <a:r>
              <a:rPr lang="hr-HR" smtClean="0">
                <a:solidFill>
                  <a:srgbClr val="353B55"/>
                </a:solidFill>
                <a:latin typeface="Cambria" pitchFamily="18" charset="0"/>
              </a:rPr>
              <a:t>n</a:t>
            </a:r>
            <a:r>
              <a:rPr lang="en-US" smtClean="0">
                <a:solidFill>
                  <a:srgbClr val="353B55"/>
                </a:solidFill>
                <a:latin typeface="Cambria" pitchFamily="18" charset="0"/>
              </a:rPr>
              <a:t>e </a:t>
            </a:r>
            <a:r>
              <a:rPr lang="hr-HR" smtClean="0">
                <a:solidFill>
                  <a:srgbClr val="353B55"/>
                </a:solidFill>
                <a:latin typeface="Cambria" pitchFamily="18" charset="0"/>
              </a:rPr>
              <a:t>zastupa </a:t>
            </a:r>
            <a:r>
              <a:rPr lang="en-US" smtClean="0">
                <a:solidFill>
                  <a:srgbClr val="353B55"/>
                </a:solidFill>
                <a:latin typeface="Cambria" pitchFamily="18" charset="0"/>
              </a:rPr>
              <a:t>poseban interes</a:t>
            </a:r>
          </a:p>
          <a:p>
            <a:pPr marL="457200" indent="-457200">
              <a:spcBef>
                <a:spcPts val="600"/>
              </a:spcBef>
              <a:buClr>
                <a:srgbClr val="353B55"/>
              </a:buClr>
              <a:buFont typeface="Symbol" pitchFamily="18" charset="2"/>
              <a:buChar char=""/>
            </a:pPr>
            <a:r>
              <a:rPr lang="en-US" smtClean="0">
                <a:solidFill>
                  <a:srgbClr val="353B55"/>
                </a:solidFill>
                <a:latin typeface="Cambria" pitchFamily="18" charset="0"/>
              </a:rPr>
              <a:t>ne poduzima ili financira procjene</a:t>
            </a:r>
          </a:p>
          <a:p>
            <a:pPr marL="457200" indent="-457200">
              <a:spcBef>
                <a:spcPts val="600"/>
              </a:spcBef>
              <a:buClr>
                <a:srgbClr val="353B55"/>
              </a:buClr>
              <a:buFont typeface="Symbol" pitchFamily="18" charset="2"/>
              <a:buChar char=""/>
            </a:pPr>
            <a:r>
              <a:rPr lang="hr-HR" smtClean="0">
                <a:solidFill>
                  <a:srgbClr val="353B55"/>
                </a:solidFill>
                <a:latin typeface="Cambria" pitchFamily="18" charset="0"/>
              </a:rPr>
              <a:t>u</a:t>
            </a:r>
            <a:r>
              <a:rPr lang="en-US" smtClean="0">
                <a:solidFill>
                  <a:srgbClr val="353B55"/>
                </a:solidFill>
                <a:latin typeface="Cambria" pitchFamily="18" charset="0"/>
              </a:rPr>
              <a:t>sluge podrške su besplatne</a:t>
            </a:r>
          </a:p>
          <a:p>
            <a:pPr marL="857250" lvl="1">
              <a:lnSpc>
                <a:spcPct val="80000"/>
              </a:lnSpc>
              <a:buClr>
                <a:srgbClr val="353B55"/>
              </a:buClr>
            </a:pPr>
            <a:endParaRPr lang="en-US" smtClean="0">
              <a:solidFill>
                <a:srgbClr val="353B55"/>
              </a:solidFill>
              <a:latin typeface="Cambria" pitchFamily="18" charset="0"/>
            </a:endParaRPr>
          </a:p>
        </p:txBody>
      </p:sp>
      <p:pic>
        <p:nvPicPr>
          <p:cNvPr id="54275"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611188" y="2276475"/>
            <a:ext cx="7777162" cy="3444875"/>
          </a:xfrm>
          <a:prstGeom prst="rect">
            <a:avLst/>
          </a:prstGeom>
          <a:solidFill>
            <a:schemeClr val="bg1"/>
          </a:solidFill>
          <a:ln w="9525">
            <a:noFill/>
            <a:miter lim="800000"/>
            <a:headEnd/>
            <a:tailEnd/>
          </a:ln>
        </p:spPr>
        <p:txBody>
          <a:bodyPr/>
          <a:lstStyle/>
          <a:p>
            <a:pPr marL="465138" indent="-465138" algn="just">
              <a:spcBef>
                <a:spcPct val="20000"/>
              </a:spcBef>
              <a:buClr>
                <a:srgbClr val="207BB4"/>
              </a:buClr>
              <a:buSzPct val="75000"/>
              <a:buFont typeface="Wingdings" pitchFamily="2" charset="2"/>
              <a:buChar char=""/>
              <a:tabLst>
                <a:tab pos="4060825" algn="l"/>
              </a:tabLst>
            </a:pPr>
            <a:r>
              <a:rPr lang="hr-HR" sz="3200" b="1">
                <a:solidFill>
                  <a:srgbClr val="002060"/>
                </a:solidFill>
                <a:latin typeface="Cambria" pitchFamily="18" charset="0"/>
              </a:rPr>
              <a:t>PEFA Program </a:t>
            </a:r>
            <a:r>
              <a:rPr lang="en-US" sz="3200" b="1">
                <a:solidFill>
                  <a:srgbClr val="002060"/>
                </a:solidFill>
                <a:latin typeface="Cambria" pitchFamily="18" charset="0"/>
              </a:rPr>
              <a:t>(</a:t>
            </a:r>
            <a:r>
              <a:rPr lang="hr-HR" sz="3200" b="1">
                <a:solidFill>
                  <a:srgbClr val="002060"/>
                </a:solidFill>
                <a:latin typeface="Cambria" pitchFamily="18" charset="0"/>
              </a:rPr>
              <a:t>pregled</a:t>
            </a:r>
            <a:r>
              <a:rPr lang="en-US" sz="3200" b="1">
                <a:solidFill>
                  <a:srgbClr val="002060"/>
                </a:solidFill>
                <a:latin typeface="Cambria" pitchFamily="18" charset="0"/>
              </a:rPr>
              <a:t>)</a:t>
            </a:r>
          </a:p>
          <a:p>
            <a:pPr marL="465138" indent="-465138" algn="just">
              <a:spcBef>
                <a:spcPct val="20000"/>
              </a:spcBef>
              <a:buClr>
                <a:srgbClr val="207BB4"/>
              </a:buClr>
              <a:buSzPct val="75000"/>
              <a:buFont typeface="Wingdings" pitchFamily="2" charset="2"/>
              <a:buChar char=""/>
              <a:tabLst>
                <a:tab pos="4060825" algn="l"/>
              </a:tabLst>
            </a:pPr>
            <a:r>
              <a:rPr lang="hr-HR" sz="3200" b="1">
                <a:solidFill>
                  <a:srgbClr val="002060"/>
                </a:solidFill>
                <a:latin typeface="Cambria" pitchFamily="18" charset="0"/>
              </a:rPr>
              <a:t>Globalno uvođenje okvira</a:t>
            </a:r>
            <a:endParaRPr lang="en-US" sz="3200" b="1">
              <a:solidFill>
                <a:srgbClr val="002060"/>
              </a:solidFill>
              <a:latin typeface="Cambria" pitchFamily="18" charset="0"/>
            </a:endParaRPr>
          </a:p>
          <a:p>
            <a:pPr marL="465138" indent="-465138" algn="just">
              <a:spcBef>
                <a:spcPct val="20000"/>
              </a:spcBef>
              <a:buClr>
                <a:srgbClr val="207BB4"/>
              </a:buClr>
              <a:buSzPct val="75000"/>
              <a:buFont typeface="Wingdings" pitchFamily="2" charset="2"/>
              <a:buChar char=""/>
              <a:tabLst>
                <a:tab pos="4060825" algn="l"/>
              </a:tabLst>
            </a:pPr>
            <a:r>
              <a:rPr lang="en-US" sz="3200" b="1">
                <a:solidFill>
                  <a:srgbClr val="002060"/>
                </a:solidFill>
                <a:latin typeface="Cambria" pitchFamily="18" charset="0"/>
              </a:rPr>
              <a:t>PEFA </a:t>
            </a:r>
            <a:r>
              <a:rPr lang="hr-HR" sz="3200" b="1">
                <a:solidFill>
                  <a:srgbClr val="002060"/>
                </a:solidFill>
                <a:latin typeface="Cambria" pitchFamily="18" charset="0"/>
              </a:rPr>
              <a:t>potpora korisnicima</a:t>
            </a:r>
            <a:endParaRPr lang="en-US" sz="3200">
              <a:solidFill>
                <a:srgbClr val="002060"/>
              </a:solidFill>
              <a:latin typeface="Cambria" pitchFamily="18" charset="0"/>
            </a:endParaRPr>
          </a:p>
        </p:txBody>
      </p:sp>
      <p:sp>
        <p:nvSpPr>
          <p:cNvPr id="22530" name="Text Box 4"/>
          <p:cNvSpPr txBox="1">
            <a:spLocks noChangeArrowheads="1"/>
          </p:cNvSpPr>
          <p:nvPr/>
        </p:nvSpPr>
        <p:spPr bwMode="auto">
          <a:xfrm>
            <a:off x="250825" y="908050"/>
            <a:ext cx="7200900" cy="701675"/>
          </a:xfrm>
          <a:prstGeom prst="rect">
            <a:avLst/>
          </a:prstGeom>
          <a:noFill/>
          <a:ln w="9525">
            <a:noFill/>
            <a:miter lim="800000"/>
            <a:headEnd/>
            <a:tailEnd/>
          </a:ln>
        </p:spPr>
        <p:txBody>
          <a:bodyPr>
            <a:spAutoFit/>
          </a:bodyPr>
          <a:lstStyle/>
          <a:p>
            <a:pPr algn="just">
              <a:spcBef>
                <a:spcPct val="50000"/>
              </a:spcBef>
            </a:pPr>
            <a:r>
              <a:rPr lang="hr-HR" sz="4000" b="1">
                <a:solidFill>
                  <a:srgbClr val="E13124"/>
                </a:solidFill>
                <a:latin typeface="Cambria" pitchFamily="18" charset="0"/>
              </a:rPr>
              <a:t>Sadržaj</a:t>
            </a:r>
            <a:endParaRPr lang="en-US" sz="4000" b="1">
              <a:solidFill>
                <a:srgbClr val="E13124"/>
              </a:solidFill>
              <a:latin typeface="Cambria" pitchFamily="18" charset="0"/>
            </a:endParaRPr>
          </a:p>
        </p:txBody>
      </p:sp>
      <p:pic>
        <p:nvPicPr>
          <p:cNvPr id="22531" name="Picture 6"/>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107950" y="762000"/>
            <a:ext cx="7704138" cy="1082675"/>
          </a:xfrm>
        </p:spPr>
        <p:txBody>
          <a:bodyPr/>
          <a:lstStyle/>
          <a:p>
            <a:pPr algn="just"/>
            <a:r>
              <a:rPr lang="en-US" b="1" smtClean="0">
                <a:latin typeface="Cambria" pitchFamily="18" charset="0"/>
              </a:rPr>
              <a:t>Aktivnosti Tajništva PEFA-e (</a:t>
            </a:r>
            <a:r>
              <a:rPr lang="hr-HR" b="1" smtClean="0">
                <a:latin typeface="Cambria" pitchFamily="18" charset="0"/>
              </a:rPr>
              <a:t>1</a:t>
            </a:r>
            <a:r>
              <a:rPr lang="en-US" b="1" smtClean="0">
                <a:latin typeface="Cambria" pitchFamily="18" charset="0"/>
              </a:rPr>
              <a:t>)</a:t>
            </a:r>
          </a:p>
        </p:txBody>
      </p:sp>
      <p:sp>
        <p:nvSpPr>
          <p:cNvPr id="56322" name="Content Placeholder 2"/>
          <p:cNvSpPr>
            <a:spLocks noGrp="1"/>
          </p:cNvSpPr>
          <p:nvPr>
            <p:ph idx="1"/>
          </p:nvPr>
        </p:nvSpPr>
        <p:spPr>
          <a:xfrm>
            <a:off x="250825" y="2060575"/>
            <a:ext cx="8785225" cy="3960813"/>
          </a:xfrm>
          <a:solidFill>
            <a:schemeClr val="bg1"/>
          </a:solidFill>
        </p:spPr>
        <p:txBody>
          <a:bodyPr/>
          <a:lstStyle/>
          <a:p>
            <a:pPr marL="457200" indent="-457200" algn="just">
              <a:lnSpc>
                <a:spcPct val="80000"/>
              </a:lnSpc>
              <a:buClr>
                <a:srgbClr val="353B55"/>
              </a:buClr>
              <a:buFont typeface="Arial" charset="0"/>
              <a:buNone/>
            </a:pPr>
            <a:r>
              <a:rPr lang="hr-HR" sz="1800" b="1" smtClean="0">
                <a:latin typeface="Cambria" pitchFamily="18" charset="0"/>
              </a:rPr>
              <a:t>Povjerenik za Okvir </a:t>
            </a:r>
            <a:r>
              <a:rPr lang="en-US" sz="1800" b="1" smtClean="0">
                <a:latin typeface="Cambria" pitchFamily="18" charset="0"/>
              </a:rPr>
              <a:t>PEFA</a:t>
            </a:r>
            <a:r>
              <a:rPr lang="hr-HR" sz="1800" b="1" smtClean="0">
                <a:latin typeface="Cambria" pitchFamily="18" charset="0"/>
              </a:rPr>
              <a:t>-e</a:t>
            </a:r>
            <a:endParaRPr lang="en-US" sz="1800" b="1" smtClean="0">
              <a:latin typeface="Cambria" pitchFamily="18" charset="0"/>
            </a:endParaRPr>
          </a:p>
          <a:p>
            <a:pPr marL="457200" indent="-457200" algn="just">
              <a:spcBef>
                <a:spcPts val="600"/>
              </a:spcBef>
              <a:buClr>
                <a:srgbClr val="353B55"/>
              </a:buClr>
              <a:buFont typeface="Symbol" pitchFamily="18" charset="2"/>
              <a:buChar char=""/>
            </a:pPr>
            <a:r>
              <a:rPr lang="hr-HR" sz="1800" smtClean="0">
                <a:latin typeface="Cambria" pitchFamily="18" charset="0"/>
              </a:rPr>
              <a:t>Razvoj i održavanje Okvira</a:t>
            </a:r>
            <a:endParaRPr lang="en-US" sz="1800" smtClean="0">
              <a:latin typeface="Cambria" pitchFamily="18" charset="0"/>
            </a:endParaRPr>
          </a:p>
          <a:p>
            <a:pPr marL="457200" indent="-457200" algn="just">
              <a:spcBef>
                <a:spcPts val="600"/>
              </a:spcBef>
              <a:buClr>
                <a:srgbClr val="353B55"/>
              </a:buClr>
              <a:buFont typeface="Symbol" pitchFamily="18" charset="2"/>
              <a:buChar char=""/>
            </a:pPr>
            <a:r>
              <a:rPr lang="hr-HR" sz="1800" smtClean="0">
                <a:latin typeface="Cambria" pitchFamily="18" charset="0"/>
              </a:rPr>
              <a:t>Izdavanje smjernica i pojašnjenja</a:t>
            </a:r>
            <a:endParaRPr lang="en-US" sz="1800" smtClean="0">
              <a:latin typeface="Cambria" pitchFamily="18" charset="0"/>
            </a:endParaRPr>
          </a:p>
          <a:p>
            <a:pPr marL="457200" indent="-457200" algn="just">
              <a:lnSpc>
                <a:spcPct val="80000"/>
              </a:lnSpc>
              <a:buClr>
                <a:srgbClr val="353B55"/>
              </a:buClr>
              <a:buFont typeface="Arial" charset="0"/>
              <a:buNone/>
            </a:pPr>
            <a:endParaRPr lang="hr-HR" sz="1800" b="1" smtClean="0">
              <a:latin typeface="Cambria" pitchFamily="18" charset="0"/>
            </a:endParaRPr>
          </a:p>
          <a:p>
            <a:pPr marL="457200" indent="-457200" algn="just">
              <a:lnSpc>
                <a:spcPct val="80000"/>
              </a:lnSpc>
              <a:buClr>
                <a:srgbClr val="353B55"/>
              </a:buClr>
              <a:buFont typeface="Arial" charset="0"/>
              <a:buNone/>
            </a:pPr>
            <a:r>
              <a:rPr lang="hr-HR" sz="1800" b="1" smtClean="0">
                <a:latin typeface="Cambria" pitchFamily="18" charset="0"/>
              </a:rPr>
              <a:t>Ocjenjivanje kvalitete procjena</a:t>
            </a:r>
            <a:r>
              <a:rPr lang="en-US" sz="1800" b="1" smtClean="0">
                <a:latin typeface="Cambria" pitchFamily="18" charset="0"/>
              </a:rPr>
              <a:t>, </a:t>
            </a:r>
            <a:r>
              <a:rPr lang="hr-HR" sz="1800" smtClean="0">
                <a:latin typeface="Cambria" pitchFamily="18" charset="0"/>
              </a:rPr>
              <a:t>na zahtjev - u stadijima projektnog sažetka i izvješća</a:t>
            </a:r>
            <a:endParaRPr lang="en-US" sz="1800" smtClean="0">
              <a:latin typeface="Cambria" pitchFamily="18" charset="0"/>
            </a:endParaRPr>
          </a:p>
          <a:p>
            <a:pPr marL="457200" indent="-457200" algn="just">
              <a:lnSpc>
                <a:spcPct val="80000"/>
              </a:lnSpc>
              <a:buClr>
                <a:srgbClr val="353B55"/>
              </a:buClr>
              <a:buFont typeface="Arial" charset="0"/>
              <a:buNone/>
            </a:pPr>
            <a:endParaRPr lang="hr-HR" sz="1800" b="1" smtClean="0">
              <a:latin typeface="Cambria" pitchFamily="18" charset="0"/>
            </a:endParaRPr>
          </a:p>
          <a:p>
            <a:pPr marL="457200" indent="-457200" algn="just">
              <a:lnSpc>
                <a:spcPct val="80000"/>
              </a:lnSpc>
              <a:buClr>
                <a:srgbClr val="353B55"/>
              </a:buClr>
              <a:buFont typeface="Arial" charset="0"/>
              <a:buNone/>
            </a:pPr>
            <a:r>
              <a:rPr lang="hr-HR" sz="1800" b="1" smtClean="0">
                <a:latin typeface="Cambria" pitchFamily="18" charset="0"/>
              </a:rPr>
              <a:t>Obuka</a:t>
            </a:r>
            <a:endParaRPr lang="en-US" sz="1800" b="1" smtClean="0">
              <a:latin typeface="Cambria" pitchFamily="18" charset="0"/>
            </a:endParaRPr>
          </a:p>
          <a:p>
            <a:pPr marL="457200" indent="-457200" algn="just">
              <a:spcBef>
                <a:spcPts val="600"/>
              </a:spcBef>
              <a:buClr>
                <a:srgbClr val="353B55"/>
              </a:buClr>
              <a:buFont typeface="Symbol" pitchFamily="18" charset="2"/>
              <a:buChar char=""/>
            </a:pPr>
            <a:r>
              <a:rPr lang="hr-HR" sz="1800" smtClean="0">
                <a:latin typeface="Cambria" pitchFamily="18" charset="0"/>
              </a:rPr>
              <a:t>Razvoj i djeljenje materijala za obuku</a:t>
            </a:r>
            <a:endParaRPr lang="en-US" sz="1800" smtClean="0">
              <a:latin typeface="Cambria" pitchFamily="18" charset="0"/>
            </a:endParaRPr>
          </a:p>
          <a:p>
            <a:pPr marL="457200" indent="-457200" algn="just">
              <a:spcBef>
                <a:spcPts val="600"/>
              </a:spcBef>
              <a:buClr>
                <a:srgbClr val="353B55"/>
              </a:buClr>
              <a:buFont typeface="Symbol" pitchFamily="18" charset="2"/>
              <a:buChar char=""/>
            </a:pPr>
            <a:r>
              <a:rPr lang="hr-HR" sz="1800" smtClean="0">
                <a:latin typeface="Cambria" pitchFamily="18" charset="0"/>
              </a:rPr>
              <a:t>Podrška institucijama u PEFA obukama</a:t>
            </a:r>
            <a:endParaRPr lang="en-US" sz="1800" smtClean="0">
              <a:latin typeface="Cambria" pitchFamily="18" charset="0"/>
            </a:endParaRPr>
          </a:p>
          <a:p>
            <a:pPr marL="457200" indent="-457200" algn="just">
              <a:spcBef>
                <a:spcPts val="600"/>
              </a:spcBef>
              <a:buClr>
                <a:srgbClr val="353B55"/>
              </a:buClr>
              <a:buFont typeface="Symbol" pitchFamily="18" charset="2"/>
              <a:buChar char=""/>
            </a:pPr>
            <a:r>
              <a:rPr lang="en-US" sz="1800" smtClean="0">
                <a:latin typeface="Cambria" pitchFamily="18" charset="0"/>
              </a:rPr>
              <a:t>Obavlja </a:t>
            </a:r>
            <a:r>
              <a:rPr lang="hr-HR" sz="1800" smtClean="0">
                <a:latin typeface="Cambria" pitchFamily="18" charset="0"/>
              </a:rPr>
              <a:t>obuke</a:t>
            </a:r>
            <a:r>
              <a:rPr lang="en-US" sz="1800" smtClean="0">
                <a:latin typeface="Cambria" pitchFamily="18" charset="0"/>
              </a:rPr>
              <a:t> selektivno, većinom na regionalnoj </a:t>
            </a:r>
            <a:r>
              <a:rPr lang="hr-HR" sz="1800" smtClean="0">
                <a:latin typeface="Cambria" pitchFamily="18" charset="0"/>
              </a:rPr>
              <a:t>razini</a:t>
            </a:r>
            <a:endParaRPr lang="hr-HR" sz="1800" b="1" smtClean="0">
              <a:latin typeface="Cambria" pitchFamily="18" charset="0"/>
            </a:endParaRPr>
          </a:p>
          <a:p>
            <a:pPr marL="457200" indent="-457200" algn="just">
              <a:lnSpc>
                <a:spcPct val="80000"/>
              </a:lnSpc>
              <a:buClr>
                <a:srgbClr val="353B55"/>
              </a:buClr>
              <a:buFont typeface="Arial" charset="0"/>
              <a:buNone/>
            </a:pPr>
            <a:r>
              <a:rPr lang="en-US" sz="1800" b="1" smtClean="0">
                <a:latin typeface="Cambria" pitchFamily="18" charset="0"/>
              </a:rPr>
              <a:t>Podržavanje PFM istraživanja</a:t>
            </a:r>
          </a:p>
          <a:p>
            <a:pPr marL="457200" indent="-457200" algn="just">
              <a:spcBef>
                <a:spcPts val="600"/>
              </a:spcBef>
              <a:buClr>
                <a:srgbClr val="353B55"/>
              </a:buClr>
              <a:buFont typeface="Symbol" pitchFamily="18" charset="2"/>
              <a:buChar char=""/>
            </a:pPr>
            <a:r>
              <a:rPr lang="pl-PL" sz="1800" smtClean="0">
                <a:latin typeface="Cambria" pitchFamily="18" charset="0"/>
              </a:rPr>
              <a:t>Dostupnost baze podataka PEFA pokazatelja</a:t>
            </a:r>
          </a:p>
          <a:p>
            <a:pPr marL="457200" indent="-457200" algn="just">
              <a:spcBef>
                <a:spcPts val="600"/>
              </a:spcBef>
              <a:buClr>
                <a:srgbClr val="353B55"/>
              </a:buClr>
              <a:buFont typeface="Symbol" pitchFamily="18" charset="2"/>
              <a:buChar char=""/>
            </a:pPr>
            <a:endParaRPr lang="en-US" sz="1800" smtClean="0">
              <a:solidFill>
                <a:srgbClr val="353B55"/>
              </a:solidFill>
              <a:latin typeface="Cambria" pitchFamily="18" charset="0"/>
            </a:endParaRPr>
          </a:p>
        </p:txBody>
      </p:sp>
      <p:pic>
        <p:nvPicPr>
          <p:cNvPr id="56323"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107950" y="762000"/>
            <a:ext cx="7632700" cy="1011238"/>
          </a:xfrm>
        </p:spPr>
        <p:txBody>
          <a:bodyPr/>
          <a:lstStyle/>
          <a:p>
            <a:pPr algn="ctr"/>
            <a:r>
              <a:rPr lang="hr-HR" b="1" smtClean="0">
                <a:latin typeface="Cambria" pitchFamily="18" charset="0"/>
              </a:rPr>
              <a:t>Aktivnosti Tajništva PEFA-e (2)</a:t>
            </a:r>
            <a:endParaRPr lang="en-US" b="1" smtClean="0">
              <a:latin typeface="Cambria" pitchFamily="18" charset="0"/>
            </a:endParaRPr>
          </a:p>
        </p:txBody>
      </p:sp>
      <p:sp>
        <p:nvSpPr>
          <p:cNvPr id="3" name="Content Placeholder 2"/>
          <p:cNvSpPr>
            <a:spLocks noGrp="1"/>
          </p:cNvSpPr>
          <p:nvPr>
            <p:ph idx="1"/>
          </p:nvPr>
        </p:nvSpPr>
        <p:spPr>
          <a:xfrm>
            <a:off x="179388" y="2133600"/>
            <a:ext cx="8785225" cy="3887788"/>
          </a:xfrm>
          <a:solidFill>
            <a:schemeClr val="bg1"/>
          </a:solidFill>
        </p:spPr>
        <p:txBody>
          <a:bodyPr/>
          <a:lstStyle/>
          <a:p>
            <a:pPr marL="457200" indent="-457200" algn="just">
              <a:lnSpc>
                <a:spcPct val="70000"/>
              </a:lnSpc>
              <a:buClr>
                <a:srgbClr val="353B55"/>
              </a:buClr>
              <a:buFont typeface="Arial" charset="0"/>
              <a:buNone/>
            </a:pPr>
            <a:r>
              <a:rPr lang="hr-HR" sz="2200" b="1" smtClean="0">
                <a:latin typeface="Cambria" pitchFamily="18" charset="0"/>
              </a:rPr>
              <a:t>Diseminacija</a:t>
            </a:r>
            <a:endParaRPr lang="en-US" sz="2200" b="1"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Prezentacije</a:t>
            </a:r>
            <a:r>
              <a:rPr lang="en-US" sz="2200" smtClean="0">
                <a:latin typeface="Cambria" pitchFamily="18" charset="0"/>
              </a:rPr>
              <a:t>; PFM </a:t>
            </a:r>
            <a:r>
              <a:rPr lang="hr-HR" sz="2200" smtClean="0">
                <a:latin typeface="Cambria" pitchFamily="18" charset="0"/>
              </a:rPr>
              <a:t>blogovi</a:t>
            </a:r>
            <a:r>
              <a:rPr lang="en-US" sz="2200" smtClean="0">
                <a:latin typeface="Cambria" pitchFamily="18" charset="0"/>
              </a:rPr>
              <a:t>; PEFA </a:t>
            </a:r>
            <a:r>
              <a:rPr lang="hr-HR" sz="2200" smtClean="0">
                <a:latin typeface="Cambria" pitchFamily="18" charset="0"/>
              </a:rPr>
              <a:t>kratke vijesti</a:t>
            </a:r>
            <a:r>
              <a:rPr lang="en-US" sz="2200" smtClean="0">
                <a:latin typeface="Cambria" pitchFamily="18" charset="0"/>
              </a:rPr>
              <a:t>; </a:t>
            </a:r>
            <a:r>
              <a:rPr lang="hr-HR" sz="2200" smtClean="0">
                <a:latin typeface="Cambria" pitchFamily="18" charset="0"/>
              </a:rPr>
              <a:t>dijeljenje </a:t>
            </a:r>
            <a:r>
              <a:rPr lang="en-US" sz="2200" smtClean="0">
                <a:latin typeface="Cambria" pitchFamily="18" charset="0"/>
              </a:rPr>
              <a:t>PEFA </a:t>
            </a:r>
            <a:r>
              <a:rPr lang="hr-HR" sz="2200" smtClean="0">
                <a:latin typeface="Cambria" pitchFamily="18" charset="0"/>
              </a:rPr>
              <a:t>izvještaje o procjeni putem web stranice</a:t>
            </a:r>
            <a:endParaRPr lang="en-US" sz="2200" smtClean="0">
              <a:latin typeface="Cambria" pitchFamily="18" charset="0"/>
            </a:endParaRPr>
          </a:p>
          <a:p>
            <a:pPr marL="457200" indent="-457200" algn="just">
              <a:lnSpc>
                <a:spcPct val="70000"/>
              </a:lnSpc>
              <a:buClr>
                <a:srgbClr val="353B55"/>
              </a:buClr>
              <a:buFont typeface="Arial" charset="0"/>
              <a:buNone/>
            </a:pPr>
            <a:r>
              <a:rPr lang="hr-HR" sz="2200" b="1" smtClean="0">
                <a:latin typeface="Cambria" pitchFamily="18" charset="0"/>
              </a:rPr>
              <a:t>Praćenje</a:t>
            </a:r>
            <a:endParaRPr lang="en-US" sz="2200" b="1"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Polugodišnja ažuriranja popisa statusa procjena PEFA-e</a:t>
            </a:r>
            <a:endParaRPr lang="en-US" sz="2200"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Redovita izvješća o praćenju</a:t>
            </a:r>
            <a:endParaRPr lang="en-US" sz="2200"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en-US" sz="2200" smtClean="0">
                <a:latin typeface="Cambria" pitchFamily="18" charset="0"/>
              </a:rPr>
              <a:t>Ad hoc </a:t>
            </a:r>
            <a:r>
              <a:rPr lang="hr-HR" sz="2200" smtClean="0">
                <a:latin typeface="Cambria" pitchFamily="18" charset="0"/>
              </a:rPr>
              <a:t>ankete</a:t>
            </a:r>
            <a:endParaRPr lang="en-US" sz="2200" smtClean="0">
              <a:latin typeface="Cambria" pitchFamily="18" charset="0"/>
            </a:endParaRPr>
          </a:p>
          <a:p>
            <a:pPr marL="457200" indent="-457200" algn="just">
              <a:lnSpc>
                <a:spcPct val="70000"/>
              </a:lnSpc>
              <a:buClr>
                <a:srgbClr val="353B55"/>
              </a:buClr>
              <a:buFont typeface="Arial" charset="0"/>
              <a:buNone/>
            </a:pPr>
            <a:r>
              <a:rPr lang="en-US" sz="2200" b="1" smtClean="0">
                <a:latin typeface="Cambria" pitchFamily="18" charset="0"/>
              </a:rPr>
              <a:t>P</a:t>
            </a:r>
            <a:r>
              <a:rPr lang="hr-HR" sz="2200" b="1" smtClean="0">
                <a:latin typeface="Cambria" pitchFamily="18" charset="0"/>
              </a:rPr>
              <a:t>romicanje usklađivanja u procjeni PFM sustava</a:t>
            </a:r>
            <a:endParaRPr lang="en-US" sz="2200" b="1"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Rad s </a:t>
            </a:r>
            <a:r>
              <a:rPr lang="en-US" sz="2200" smtClean="0">
                <a:latin typeface="Cambria" pitchFamily="18" charset="0"/>
              </a:rPr>
              <a:t>OECD-DAC </a:t>
            </a:r>
            <a:r>
              <a:rPr lang="hr-HR" sz="2200" smtClean="0">
                <a:latin typeface="Cambria" pitchFamily="18" charset="0"/>
              </a:rPr>
              <a:t>radnom skupinom na </a:t>
            </a:r>
            <a:r>
              <a:rPr lang="en-US" sz="2200" smtClean="0">
                <a:latin typeface="Cambria" pitchFamily="18" charset="0"/>
              </a:rPr>
              <a:t>PFM</a:t>
            </a:r>
            <a:r>
              <a:rPr lang="hr-HR" sz="2200" smtClean="0">
                <a:latin typeface="Cambria" pitchFamily="18" charset="0"/>
              </a:rPr>
              <a:t>-u</a:t>
            </a:r>
            <a:endParaRPr lang="en-US" sz="2200"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Studije pregleda stanja </a:t>
            </a:r>
            <a:r>
              <a:rPr lang="en-US" sz="2200" smtClean="0">
                <a:latin typeface="Cambria" pitchFamily="18" charset="0"/>
              </a:rPr>
              <a:t>PFM </a:t>
            </a:r>
            <a:r>
              <a:rPr lang="hr-HR" sz="2200" smtClean="0">
                <a:latin typeface="Cambria" pitchFamily="18" charset="0"/>
              </a:rPr>
              <a:t>dijagnostičkih instrumenata</a:t>
            </a:r>
            <a:endParaRPr lang="en-US" sz="2200" smtClean="0">
              <a:latin typeface="Cambria" pitchFamily="18" charset="0"/>
            </a:endParaRPr>
          </a:p>
          <a:p>
            <a:pPr marL="457200" indent="-457200" algn="just">
              <a:lnSpc>
                <a:spcPct val="80000"/>
              </a:lnSpc>
              <a:spcBef>
                <a:spcPts val="600"/>
              </a:spcBef>
              <a:buClr>
                <a:srgbClr val="353B55"/>
              </a:buClr>
              <a:buFont typeface="Symbol" pitchFamily="18" charset="2"/>
              <a:buChar char=""/>
            </a:pPr>
            <a:r>
              <a:rPr lang="hr-HR" sz="2200" smtClean="0">
                <a:latin typeface="Cambria" pitchFamily="18" charset="0"/>
              </a:rPr>
              <a:t>Potpora razvoju </a:t>
            </a:r>
            <a:r>
              <a:rPr lang="en-US" sz="2200" smtClean="0">
                <a:latin typeface="Cambria" pitchFamily="18" charset="0"/>
              </a:rPr>
              <a:t>‘drill-down’ </a:t>
            </a:r>
            <a:r>
              <a:rPr lang="hr-HR" sz="2200" smtClean="0">
                <a:latin typeface="Cambria" pitchFamily="18" charset="0"/>
              </a:rPr>
              <a:t>alata za procjenu</a:t>
            </a:r>
            <a:endParaRPr lang="en-US" sz="2200" smtClean="0">
              <a:latin typeface="Cambria" pitchFamily="18" charset="0"/>
            </a:endParaRPr>
          </a:p>
        </p:txBody>
      </p:sp>
      <p:pic>
        <p:nvPicPr>
          <p:cNvPr id="58371"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AutoShape 2"/>
          <p:cNvSpPr>
            <a:spLocks noGrp="1" noChangeArrowheads="1"/>
          </p:cNvSpPr>
          <p:nvPr>
            <p:ph type="title"/>
          </p:nvPr>
        </p:nvSpPr>
        <p:spPr>
          <a:xfrm>
            <a:off x="107950" y="549275"/>
            <a:ext cx="7559675" cy="1079500"/>
          </a:xfrm>
        </p:spPr>
        <p:txBody>
          <a:bodyPr/>
          <a:lstStyle/>
          <a:p>
            <a:pPr algn="just"/>
            <a:r>
              <a:rPr lang="hr-HR" b="1" smtClean="0">
                <a:latin typeface="Cambria" pitchFamily="18" charset="0"/>
              </a:rPr>
              <a:t>Pregled kvalitete </a:t>
            </a:r>
            <a:r>
              <a:rPr lang="en-US" b="1" smtClean="0">
                <a:latin typeface="Cambria" pitchFamily="18" charset="0"/>
              </a:rPr>
              <a:t>PEFA </a:t>
            </a:r>
            <a:r>
              <a:rPr lang="hr-HR" b="1" smtClean="0">
                <a:latin typeface="Cambria" pitchFamily="18" charset="0"/>
              </a:rPr>
              <a:t>Tajništva</a:t>
            </a:r>
            <a:endParaRPr lang="en-US" b="1" smtClean="0">
              <a:latin typeface="Cambria" pitchFamily="18" charset="0"/>
            </a:endParaRPr>
          </a:p>
        </p:txBody>
      </p:sp>
      <p:sp>
        <p:nvSpPr>
          <p:cNvPr id="128003" name="Rectangle 3"/>
          <p:cNvSpPr>
            <a:spLocks noGrp="1" noChangeArrowheads="1"/>
          </p:cNvSpPr>
          <p:nvPr>
            <p:ph type="body" idx="1"/>
          </p:nvPr>
        </p:nvSpPr>
        <p:spPr>
          <a:xfrm>
            <a:off x="179388" y="2133600"/>
            <a:ext cx="8785225" cy="3959225"/>
          </a:xfrm>
          <a:solidFill>
            <a:schemeClr val="bg1"/>
          </a:solidFill>
        </p:spPr>
        <p:txBody>
          <a:bodyPr/>
          <a:lstStyle/>
          <a:p>
            <a:pPr marL="457200" indent="-457200" algn="just">
              <a:lnSpc>
                <a:spcPct val="70000"/>
              </a:lnSpc>
              <a:spcBef>
                <a:spcPts val="600"/>
              </a:spcBef>
              <a:buClr>
                <a:srgbClr val="353B55"/>
              </a:buClr>
              <a:buFont typeface="Symbol" pitchFamily="18" charset="2"/>
              <a:buChar char=""/>
            </a:pPr>
            <a:r>
              <a:rPr lang="hr-HR" sz="2000" smtClean="0">
                <a:latin typeface="Cambria" pitchFamily="18" charset="0"/>
              </a:rPr>
              <a:t>Na zahtjev, besplatna i brza povratna informacija</a:t>
            </a:r>
            <a:r>
              <a:rPr lang="en-US" sz="2000" smtClean="0">
                <a:latin typeface="Cambria" pitchFamily="18" charset="0"/>
              </a:rPr>
              <a:t> (10 da</a:t>
            </a:r>
            <a:r>
              <a:rPr lang="hr-HR" sz="2000" smtClean="0">
                <a:latin typeface="Cambria" pitchFamily="18" charset="0"/>
              </a:rPr>
              <a:t>na</a:t>
            </a:r>
            <a:r>
              <a:rPr lang="en-US" sz="2000" smtClean="0">
                <a:latin typeface="Cambria" pitchFamily="18" charset="0"/>
              </a:rPr>
              <a:t>)</a:t>
            </a:r>
          </a:p>
          <a:p>
            <a:pPr marL="457200" indent="-457200" algn="just">
              <a:lnSpc>
                <a:spcPct val="70000"/>
              </a:lnSpc>
              <a:spcBef>
                <a:spcPts val="600"/>
              </a:spcBef>
              <a:buClr>
                <a:srgbClr val="353B55"/>
              </a:buClr>
              <a:buFont typeface="Symbol" pitchFamily="18" charset="2"/>
              <a:buChar char=""/>
            </a:pPr>
            <a:endParaRPr lang="hr-HR" sz="1200" smtClean="0">
              <a:latin typeface="Cambria" pitchFamily="18" charset="0"/>
            </a:endParaRPr>
          </a:p>
          <a:p>
            <a:pPr marL="457200" indent="-457200" algn="just">
              <a:lnSpc>
                <a:spcPct val="70000"/>
              </a:lnSpc>
              <a:spcBef>
                <a:spcPts val="600"/>
              </a:spcBef>
              <a:buClr>
                <a:srgbClr val="353B55"/>
              </a:buClr>
              <a:buFont typeface="Symbol" pitchFamily="18" charset="2"/>
              <a:buChar char=""/>
            </a:pPr>
            <a:r>
              <a:rPr lang="hr-HR" sz="2000" smtClean="0">
                <a:latin typeface="Cambria" pitchFamily="18" charset="0"/>
              </a:rPr>
              <a:t>Za projektne sažetke (Concept Notes)/opise posla (TOR) i izvještaje o procjeni stanja (Assessment Reports)</a:t>
            </a:r>
            <a:endParaRPr lang="en-US" sz="2000" smtClean="0">
              <a:latin typeface="Cambria" pitchFamily="18" charset="0"/>
            </a:endParaRPr>
          </a:p>
          <a:p>
            <a:pPr marL="457200" indent="-457200" algn="just">
              <a:lnSpc>
                <a:spcPct val="70000"/>
              </a:lnSpc>
              <a:spcBef>
                <a:spcPts val="600"/>
              </a:spcBef>
              <a:buClr>
                <a:srgbClr val="353B55"/>
              </a:buClr>
              <a:buFont typeface="Symbol" pitchFamily="18" charset="2"/>
              <a:buChar char=""/>
            </a:pPr>
            <a:endParaRPr lang="hr-HR" sz="1200" smtClean="0">
              <a:latin typeface="Cambria" pitchFamily="18" charset="0"/>
            </a:endParaRPr>
          </a:p>
          <a:p>
            <a:pPr marL="457200" indent="-457200" algn="just">
              <a:lnSpc>
                <a:spcPct val="70000"/>
              </a:lnSpc>
              <a:spcBef>
                <a:spcPts val="600"/>
              </a:spcBef>
              <a:buClr>
                <a:srgbClr val="353B55"/>
              </a:buClr>
              <a:buFont typeface="Symbol" pitchFamily="18" charset="2"/>
              <a:buChar char=""/>
            </a:pPr>
            <a:r>
              <a:rPr lang="hr-HR" sz="2000" smtClean="0">
                <a:latin typeface="Cambria" pitchFamily="18" charset="0"/>
              </a:rPr>
              <a:t>Ocjene adekvatnosti pozadinskih informacija (odjeljaka 1,2 i 4) i aplikacija pokazatelja uspješnosti (poglavlje 3)</a:t>
            </a:r>
          </a:p>
          <a:p>
            <a:pPr marL="457200" indent="-457200" algn="just">
              <a:lnSpc>
                <a:spcPct val="70000"/>
              </a:lnSpc>
              <a:spcBef>
                <a:spcPts val="600"/>
              </a:spcBef>
              <a:buClr>
                <a:srgbClr val="353B55"/>
              </a:buClr>
              <a:buFont typeface="Symbol" pitchFamily="18" charset="2"/>
              <a:buChar char=""/>
            </a:pPr>
            <a:endParaRPr lang="hr-HR" sz="1400" smtClean="0">
              <a:latin typeface="Cambria" pitchFamily="18" charset="0"/>
            </a:endParaRPr>
          </a:p>
          <a:p>
            <a:pPr marL="457200" indent="-457200" algn="just">
              <a:lnSpc>
                <a:spcPct val="70000"/>
              </a:lnSpc>
              <a:spcBef>
                <a:spcPts val="600"/>
              </a:spcBef>
              <a:buClr>
                <a:srgbClr val="353B55"/>
              </a:buClr>
              <a:buFont typeface="Symbol" pitchFamily="18" charset="2"/>
              <a:buChar char=""/>
            </a:pPr>
            <a:r>
              <a:rPr lang="hr-HR" sz="2000" smtClean="0">
                <a:latin typeface="Cambria" pitchFamily="18" charset="0"/>
              </a:rPr>
              <a:t>Pregled svakog pokazatelja: je li ispravno tumačenje, jesu li dovoljni dokazi, je li način bodovanja pravilno primijenjen?</a:t>
            </a:r>
          </a:p>
          <a:p>
            <a:pPr marL="457200" indent="-457200" algn="just">
              <a:lnSpc>
                <a:spcPct val="70000"/>
              </a:lnSpc>
              <a:spcBef>
                <a:spcPts val="600"/>
              </a:spcBef>
              <a:buClr>
                <a:srgbClr val="353B55"/>
              </a:buClr>
              <a:buFont typeface="Symbol" pitchFamily="18" charset="2"/>
              <a:buChar char=""/>
            </a:pPr>
            <a:endParaRPr lang="hr-HR" sz="1200" smtClean="0">
              <a:latin typeface="Cambria" pitchFamily="18" charset="0"/>
            </a:endParaRPr>
          </a:p>
          <a:p>
            <a:pPr marL="457200" indent="-457200" algn="just">
              <a:lnSpc>
                <a:spcPct val="70000"/>
              </a:lnSpc>
              <a:spcBef>
                <a:spcPts val="600"/>
              </a:spcBef>
              <a:buClr>
                <a:srgbClr val="353B55"/>
              </a:buClr>
              <a:buFont typeface="Symbol" pitchFamily="18" charset="2"/>
              <a:buChar char=""/>
            </a:pPr>
            <a:r>
              <a:rPr lang="hr-HR" sz="2000" smtClean="0">
                <a:latin typeface="Cambria" pitchFamily="18" charset="0"/>
              </a:rPr>
              <a:t>Ukazuje donosi li sažetak procjene jasnu poruku s analizom indikatora i pozadine</a:t>
            </a:r>
          </a:p>
          <a:p>
            <a:pPr marL="457200" indent="-457200" algn="just">
              <a:lnSpc>
                <a:spcPct val="70000"/>
              </a:lnSpc>
              <a:spcBef>
                <a:spcPts val="600"/>
              </a:spcBef>
              <a:buClr>
                <a:srgbClr val="353B55"/>
              </a:buClr>
              <a:buFont typeface="Symbol" pitchFamily="18" charset="2"/>
              <a:buChar char=""/>
            </a:pPr>
            <a:endParaRPr lang="hr-HR" sz="1200" smtClean="0">
              <a:latin typeface="Cambria" pitchFamily="18" charset="0"/>
            </a:endParaRPr>
          </a:p>
          <a:p>
            <a:pPr marL="457200" indent="-457200" algn="just">
              <a:lnSpc>
                <a:spcPct val="70000"/>
              </a:lnSpc>
              <a:spcBef>
                <a:spcPts val="600"/>
              </a:spcBef>
              <a:buClr>
                <a:srgbClr val="353B55"/>
              </a:buClr>
              <a:buFont typeface="Symbol" pitchFamily="18" charset="2"/>
              <a:buChar char=""/>
            </a:pPr>
            <a:r>
              <a:rPr lang="hr-HR" sz="2000" smtClean="0">
                <a:latin typeface="Cambria" pitchFamily="18" charset="0"/>
              </a:rPr>
              <a:t>Prateći pregled </a:t>
            </a:r>
            <a:r>
              <a:rPr lang="en-US" sz="2000" smtClean="0">
                <a:latin typeface="Cambria" pitchFamily="18" charset="0"/>
              </a:rPr>
              <a:t>– </a:t>
            </a:r>
            <a:r>
              <a:rPr lang="pl-PL" sz="2000" smtClean="0">
                <a:latin typeface="Cambria" pitchFamily="18" charset="0"/>
              </a:rPr>
              <a:t>ocjenjuje odgovor na početni pregled</a:t>
            </a:r>
            <a:endParaRPr lang="en-US" sz="2000" b="1" smtClean="0">
              <a:latin typeface="Cambria" pitchFamily="18" charset="0"/>
            </a:endParaRPr>
          </a:p>
          <a:p>
            <a:pPr marL="457200" indent="-457200" algn="just">
              <a:lnSpc>
                <a:spcPct val="60000"/>
              </a:lnSpc>
            </a:pPr>
            <a:endParaRPr lang="en-US" sz="2000" b="1" smtClean="0">
              <a:latin typeface="Cambria" pitchFamily="18" charset="0"/>
            </a:endParaRPr>
          </a:p>
        </p:txBody>
      </p:sp>
      <p:pic>
        <p:nvPicPr>
          <p:cNvPr id="60419"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AutoShape 8"/>
          <p:cNvSpPr>
            <a:spLocks noChangeArrowheads="1"/>
          </p:cNvSpPr>
          <p:nvPr/>
        </p:nvSpPr>
        <p:spPr bwMode="auto">
          <a:xfrm>
            <a:off x="0" y="692150"/>
            <a:ext cx="8101013" cy="1512888"/>
          </a:xfrm>
          <a:prstGeom prst="roundRect">
            <a:avLst>
              <a:gd name="adj" fmla="val 50000"/>
            </a:avLst>
          </a:prstGeom>
          <a:solidFill>
            <a:schemeClr val="bg1"/>
          </a:solidFill>
          <a:ln w="9525">
            <a:noFill/>
            <a:round/>
            <a:headEnd/>
            <a:tailEnd/>
          </a:ln>
        </p:spPr>
        <p:txBody>
          <a:bodyPr anchor="ctr"/>
          <a:lstStyle/>
          <a:p>
            <a:pPr algn="just">
              <a:lnSpc>
                <a:spcPct val="90000"/>
              </a:lnSpc>
            </a:pPr>
            <a:r>
              <a:rPr lang="hr-HR" sz="3600" b="1">
                <a:solidFill>
                  <a:srgbClr val="E13124"/>
                </a:solidFill>
                <a:latin typeface="Cambria" pitchFamily="18" charset="0"/>
              </a:rPr>
              <a:t>Ostanite u vezi s PEFA-om</a:t>
            </a:r>
            <a:endParaRPr lang="en-US" sz="3600" b="1">
              <a:solidFill>
                <a:srgbClr val="E13124"/>
              </a:solidFill>
              <a:latin typeface="Cambria" pitchFamily="18" charset="0"/>
            </a:endParaRPr>
          </a:p>
        </p:txBody>
      </p:sp>
      <p:sp>
        <p:nvSpPr>
          <p:cNvPr id="3" name="Rectangle 2"/>
          <p:cNvSpPr>
            <a:spLocks noChangeArrowheads="1"/>
          </p:cNvSpPr>
          <p:nvPr/>
        </p:nvSpPr>
        <p:spPr bwMode="auto">
          <a:xfrm>
            <a:off x="0" y="2708275"/>
            <a:ext cx="6875463" cy="3228975"/>
          </a:xfrm>
          <a:prstGeom prst="rect">
            <a:avLst/>
          </a:prstGeom>
          <a:solidFill>
            <a:schemeClr val="bg1"/>
          </a:solidFill>
          <a:ln w="9525">
            <a:noFill/>
            <a:miter lim="800000"/>
            <a:headEnd/>
            <a:tailEnd/>
          </a:ln>
        </p:spPr>
        <p:txBody>
          <a:bodyPr>
            <a:spAutoFit/>
          </a:bodyPr>
          <a:lstStyle/>
          <a:p>
            <a:pPr marL="571500" indent="-457200">
              <a:lnSpc>
                <a:spcPct val="90000"/>
              </a:lnSpc>
              <a:spcBef>
                <a:spcPct val="20000"/>
              </a:spcBef>
              <a:buClr>
                <a:srgbClr val="353B55"/>
              </a:buClr>
              <a:buFont typeface="Symbol" pitchFamily="18" charset="2"/>
              <a:buChar char=""/>
              <a:defRPr/>
            </a:pPr>
            <a:r>
              <a:rPr lang="hr-HR" sz="2800" dirty="0">
                <a:solidFill>
                  <a:srgbClr val="002060"/>
                </a:solidFill>
                <a:latin typeface="Cambria" panose="02040503050406030204" pitchFamily="18" charset="0"/>
              </a:rPr>
              <a:t>Posjetite pefa web stranicu</a:t>
            </a:r>
            <a:r>
              <a:rPr lang="en-US" sz="2800" dirty="0">
                <a:solidFill>
                  <a:srgbClr val="002060"/>
                </a:solidFill>
                <a:latin typeface="Cambria" panose="02040503050406030204" pitchFamily="18" charset="0"/>
              </a:rPr>
              <a:t>: </a:t>
            </a:r>
            <a:r>
              <a:rPr lang="en-US" sz="2800" dirty="0">
                <a:solidFill>
                  <a:srgbClr val="FF0000"/>
                </a:solidFill>
                <a:latin typeface="Cambria" panose="02040503050406030204" pitchFamily="18" charset="0"/>
              </a:rPr>
              <a:t>www.pefa.org</a:t>
            </a:r>
          </a:p>
          <a:p>
            <a:pPr marL="342900" indent="-342900">
              <a:spcBef>
                <a:spcPct val="20000"/>
              </a:spcBef>
              <a:buClr>
                <a:srgbClr val="353B55"/>
              </a:buClr>
              <a:buSzPct val="75000"/>
              <a:buFont typeface="Wingdings" pitchFamily="2" charset="2"/>
              <a:buChar char="l"/>
              <a:defRPr/>
            </a:pPr>
            <a:endParaRPr lang="en-US" b="1" dirty="0">
              <a:solidFill>
                <a:srgbClr val="207BB4"/>
              </a:solidFill>
              <a:latin typeface="Cambria" panose="02040503050406030204" pitchFamily="18" charset="0"/>
            </a:endParaRPr>
          </a:p>
          <a:p>
            <a:pPr marL="571500" indent="-457200">
              <a:lnSpc>
                <a:spcPct val="90000"/>
              </a:lnSpc>
              <a:spcBef>
                <a:spcPct val="20000"/>
              </a:spcBef>
              <a:buClr>
                <a:srgbClr val="353B55"/>
              </a:buClr>
              <a:buFont typeface="Symbol" pitchFamily="18" charset="2"/>
              <a:buChar char=""/>
              <a:defRPr/>
            </a:pPr>
            <a:r>
              <a:rPr lang="hr-HR" sz="2800" dirty="0">
                <a:solidFill>
                  <a:srgbClr val="002060"/>
                </a:solidFill>
                <a:latin typeface="Cambria" panose="02040503050406030204" pitchFamily="18" charset="0"/>
              </a:rPr>
              <a:t>Postavite pitanje Sektretarijatu</a:t>
            </a:r>
            <a:r>
              <a:rPr lang="en-US" sz="2800" dirty="0">
                <a:solidFill>
                  <a:srgbClr val="002060"/>
                </a:solidFill>
                <a:latin typeface="Cambria" panose="02040503050406030204" pitchFamily="18" charset="0"/>
              </a:rPr>
              <a:t>: </a:t>
            </a:r>
            <a:r>
              <a:rPr lang="en-US" sz="2800" dirty="0">
                <a:solidFill>
                  <a:srgbClr val="FF0000"/>
                </a:solidFill>
                <a:latin typeface="Cambria" panose="02040503050406030204" pitchFamily="18" charset="0"/>
              </a:rPr>
              <a:t>services@pefa.org</a:t>
            </a:r>
          </a:p>
          <a:p>
            <a:pPr marL="342900" indent="-342900">
              <a:spcBef>
                <a:spcPct val="20000"/>
              </a:spcBef>
              <a:buClr>
                <a:srgbClr val="353B55"/>
              </a:buClr>
              <a:buSzPct val="75000"/>
              <a:buFont typeface="Wingdings" pitchFamily="2" charset="2"/>
              <a:buNone/>
              <a:defRPr/>
            </a:pPr>
            <a:endParaRPr lang="en-US" b="1" dirty="0">
              <a:solidFill>
                <a:srgbClr val="E13124"/>
              </a:solidFill>
              <a:latin typeface="Cambria" panose="02040503050406030204" pitchFamily="18" charset="0"/>
            </a:endParaRPr>
          </a:p>
          <a:p>
            <a:pPr marL="571500" indent="-457200">
              <a:lnSpc>
                <a:spcPct val="90000"/>
              </a:lnSpc>
              <a:spcBef>
                <a:spcPct val="20000"/>
              </a:spcBef>
              <a:buClr>
                <a:srgbClr val="353B55"/>
              </a:buClr>
              <a:buFont typeface="Symbol" pitchFamily="18" charset="2"/>
              <a:buChar char=""/>
              <a:defRPr/>
            </a:pPr>
            <a:r>
              <a:rPr lang="hr-HR" sz="2800" dirty="0">
                <a:solidFill>
                  <a:srgbClr val="002060"/>
                </a:solidFill>
                <a:latin typeface="Cambria" panose="02040503050406030204" pitchFamily="18" charset="0"/>
              </a:rPr>
              <a:t>Pošaljite svoje ime i mail adresu Tajništvu i primajte novosti od PEFA-e</a:t>
            </a:r>
            <a:endParaRPr lang="en-US" sz="2800" dirty="0">
              <a:solidFill>
                <a:srgbClr val="002060"/>
              </a:solidFill>
              <a:latin typeface="Cambria" panose="02040503050406030204" pitchFamily="18" charset="0"/>
            </a:endParaRPr>
          </a:p>
        </p:txBody>
      </p:sp>
      <p:pic>
        <p:nvPicPr>
          <p:cNvPr id="62467" name="Picture 4"/>
          <p:cNvPicPr>
            <a:picLocks noChangeAspect="1"/>
          </p:cNvPicPr>
          <p:nvPr/>
        </p:nvPicPr>
        <p:blipFill>
          <a:blip r:embed="rId2"/>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AutoShape 4"/>
          <p:cNvSpPr>
            <a:spLocks noGrp="1" noChangeArrowheads="1"/>
          </p:cNvSpPr>
          <p:nvPr>
            <p:ph type="ctrTitle"/>
          </p:nvPr>
        </p:nvSpPr>
        <p:spPr>
          <a:xfrm>
            <a:off x="323850" y="2565400"/>
            <a:ext cx="6264275" cy="1584325"/>
          </a:xfrm>
        </p:spPr>
        <p:txBody>
          <a:bodyPr/>
          <a:lstStyle/>
          <a:p>
            <a:r>
              <a:rPr lang="hr-HR" b="1" smtClean="0">
                <a:solidFill>
                  <a:srgbClr val="002060"/>
                </a:solidFill>
                <a:latin typeface="Cambria" pitchFamily="18" charset="0"/>
              </a:rPr>
              <a:t>Hvala na pozornosti</a:t>
            </a:r>
            <a:endParaRPr lang="en-US" b="1" smtClean="0">
              <a:solidFill>
                <a:srgbClr val="002060"/>
              </a:solidFill>
              <a:latin typeface="Cambria" pitchFamily="18" charset="0"/>
            </a:endParaRPr>
          </a:p>
        </p:txBody>
      </p:sp>
      <p:sp>
        <p:nvSpPr>
          <p:cNvPr id="292869" name="Rectangle 5"/>
          <p:cNvSpPr>
            <a:spLocks noGrp="1" noChangeArrowheads="1"/>
          </p:cNvSpPr>
          <p:nvPr>
            <p:ph type="subTitle" idx="1"/>
          </p:nvPr>
        </p:nvSpPr>
        <p:spPr>
          <a:xfrm>
            <a:off x="1547813" y="2924175"/>
            <a:ext cx="4013200" cy="274638"/>
          </a:xfrm>
        </p:spPr>
        <p:txBody>
          <a:bodyPr rtlCol="0">
            <a:normAutofit fontScale="85000" lnSpcReduction="20000"/>
          </a:bodyPr>
          <a:lstStyle/>
          <a:p>
            <a:pPr fontAlgn="auto">
              <a:spcAft>
                <a:spcPts val="0"/>
              </a:spcAft>
              <a:buFont typeface="Arial" panose="020B0604020202020204" pitchFamily="34" charset="0"/>
              <a:buNone/>
              <a:defRPr/>
            </a:pPr>
            <a:r>
              <a:rPr lang="en-US" dirty="0">
                <a:latin typeface="Cambria" panose="02040503050406030204" pitchFamily="18" charset="0"/>
              </a:rPr>
              <a:t> </a:t>
            </a:r>
          </a:p>
        </p:txBody>
      </p:sp>
      <p:pic>
        <p:nvPicPr>
          <p:cNvPr id="63491" name="Picture 3"/>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179388" y="2133600"/>
            <a:ext cx="8713787" cy="3959225"/>
          </a:xfrm>
          <a:solidFill>
            <a:schemeClr val="bg1"/>
          </a:solidFill>
        </p:spPr>
        <p:txBody>
          <a:bodyPr/>
          <a:lstStyle/>
          <a:p>
            <a:pPr algn="just">
              <a:buClr>
                <a:srgbClr val="353B55"/>
              </a:buClr>
              <a:buFont typeface="Arial" charset="0"/>
              <a:buNone/>
            </a:pPr>
            <a:r>
              <a:rPr lang="en-US" sz="2000" b="1" smtClean="0">
                <a:latin typeface="Cambria" pitchFamily="18" charset="0"/>
              </a:rPr>
              <a:t>PEFA = </a:t>
            </a:r>
            <a:r>
              <a:rPr lang="en-US" sz="2000" b="1" smtClean="0">
                <a:solidFill>
                  <a:srgbClr val="E13124"/>
                </a:solidFill>
                <a:effectLst>
                  <a:outerShdw blurRad="38100" dist="38100" dir="2700000" algn="tl">
                    <a:srgbClr val="C0C0C0"/>
                  </a:outerShdw>
                </a:effectLst>
                <a:latin typeface="Cambria" pitchFamily="18" charset="0"/>
              </a:rPr>
              <a:t>P</a:t>
            </a:r>
            <a:r>
              <a:rPr lang="en-US" sz="2000" b="1" smtClean="0">
                <a:latin typeface="Cambria" pitchFamily="18" charset="0"/>
              </a:rPr>
              <a:t>ublic </a:t>
            </a:r>
            <a:r>
              <a:rPr lang="en-US" sz="2000" b="1" smtClean="0">
                <a:solidFill>
                  <a:srgbClr val="E13124"/>
                </a:solidFill>
                <a:effectLst>
                  <a:outerShdw blurRad="38100" dist="38100" dir="2700000" algn="tl">
                    <a:srgbClr val="C0C0C0"/>
                  </a:outerShdw>
                </a:effectLst>
                <a:latin typeface="Cambria" pitchFamily="18" charset="0"/>
              </a:rPr>
              <a:t>E</a:t>
            </a:r>
            <a:r>
              <a:rPr lang="en-US" sz="2000" b="1" smtClean="0">
                <a:latin typeface="Cambria" pitchFamily="18" charset="0"/>
              </a:rPr>
              <a:t>xpenditure &amp; </a:t>
            </a:r>
            <a:r>
              <a:rPr lang="en-US" sz="2000" b="1" smtClean="0">
                <a:solidFill>
                  <a:srgbClr val="E13124"/>
                </a:solidFill>
                <a:effectLst>
                  <a:outerShdw blurRad="38100" dist="38100" dir="2700000" algn="tl">
                    <a:srgbClr val="C0C0C0"/>
                  </a:outerShdw>
                </a:effectLst>
                <a:latin typeface="Cambria" pitchFamily="18" charset="0"/>
              </a:rPr>
              <a:t>F</a:t>
            </a:r>
            <a:r>
              <a:rPr lang="en-US" sz="2000" b="1" smtClean="0">
                <a:latin typeface="Cambria" pitchFamily="18" charset="0"/>
              </a:rPr>
              <a:t>inancial </a:t>
            </a:r>
            <a:r>
              <a:rPr lang="en-US" sz="2000" b="1" smtClean="0">
                <a:solidFill>
                  <a:srgbClr val="E13124"/>
                </a:solidFill>
                <a:effectLst>
                  <a:outerShdw blurRad="38100" dist="38100" dir="2700000" algn="tl">
                    <a:srgbClr val="C0C0C0"/>
                  </a:outerShdw>
                </a:effectLst>
                <a:latin typeface="Cambria" pitchFamily="18" charset="0"/>
              </a:rPr>
              <a:t>A</a:t>
            </a:r>
            <a:r>
              <a:rPr lang="en-US" sz="2000" b="1" smtClean="0">
                <a:latin typeface="Cambria" pitchFamily="18" charset="0"/>
              </a:rPr>
              <a:t>ccountability</a:t>
            </a:r>
          </a:p>
          <a:p>
            <a:pPr algn="just">
              <a:spcBef>
                <a:spcPts val="1200"/>
              </a:spcBef>
              <a:buClr>
                <a:srgbClr val="353B55"/>
              </a:buClr>
              <a:buFont typeface="Arial" charset="0"/>
              <a:buNone/>
            </a:pPr>
            <a:r>
              <a:rPr lang="hr-HR" sz="2000" b="1" smtClean="0">
                <a:latin typeface="Cambria" pitchFamily="18" charset="0"/>
              </a:rPr>
              <a:t>Cilj</a:t>
            </a:r>
            <a:r>
              <a:rPr lang="en-US" sz="2000" b="1" smtClean="0">
                <a:latin typeface="Cambria" pitchFamily="18" charset="0"/>
              </a:rPr>
              <a:t>:</a:t>
            </a:r>
            <a:r>
              <a:rPr lang="en-US" sz="2000" smtClean="0">
                <a:latin typeface="Cambria" pitchFamily="18" charset="0"/>
              </a:rPr>
              <a:t> </a:t>
            </a:r>
          </a:p>
          <a:p>
            <a:pPr algn="just">
              <a:spcBef>
                <a:spcPts val="600"/>
              </a:spcBef>
              <a:buClr>
                <a:srgbClr val="353B55"/>
              </a:buClr>
              <a:buFont typeface="Symbol" pitchFamily="18" charset="2"/>
              <a:buChar char=""/>
            </a:pPr>
            <a:r>
              <a:rPr lang="hr-HR" sz="2000" smtClean="0">
                <a:latin typeface="Cambria" pitchFamily="18" charset="0"/>
              </a:rPr>
              <a:t>Rezultatima usmjeren razvoj sustava upravljanja javnim financijama (PFM)</a:t>
            </a:r>
          </a:p>
          <a:p>
            <a:pPr algn="just">
              <a:spcBef>
                <a:spcPts val="600"/>
              </a:spcBef>
              <a:buClr>
                <a:srgbClr val="353B55"/>
              </a:buClr>
              <a:buFont typeface="Symbol" pitchFamily="18" charset="2"/>
              <a:buChar char=""/>
            </a:pPr>
            <a:r>
              <a:rPr lang="hr-HR" sz="2000" smtClean="0">
                <a:latin typeface="Cambria" pitchFamily="18" charset="0"/>
              </a:rPr>
              <a:t>Harmonizacija analitičkog rada PFM-a</a:t>
            </a:r>
            <a:endParaRPr lang="en-US" sz="2000" smtClean="0">
              <a:latin typeface="Cambria" pitchFamily="18" charset="0"/>
            </a:endParaRPr>
          </a:p>
          <a:p>
            <a:pPr algn="just">
              <a:spcBef>
                <a:spcPts val="1200"/>
              </a:spcBef>
              <a:buClr>
                <a:srgbClr val="353B55"/>
              </a:buClr>
              <a:buFont typeface="Arial" charset="0"/>
              <a:buNone/>
            </a:pPr>
            <a:r>
              <a:rPr lang="hr-HR" sz="2000" b="1" smtClean="0">
                <a:latin typeface="Cambria" pitchFamily="18" charset="0"/>
              </a:rPr>
              <a:t>Osnivanje</a:t>
            </a:r>
            <a:r>
              <a:rPr lang="en-US" sz="2000" b="1" smtClean="0">
                <a:latin typeface="Cambria" pitchFamily="18" charset="0"/>
              </a:rPr>
              <a:t>:</a:t>
            </a:r>
            <a:r>
              <a:rPr lang="en-US" sz="2000" smtClean="0">
                <a:latin typeface="Cambria" pitchFamily="18" charset="0"/>
              </a:rPr>
              <a:t> </a:t>
            </a:r>
          </a:p>
          <a:p>
            <a:pPr algn="just">
              <a:spcBef>
                <a:spcPts val="600"/>
              </a:spcBef>
              <a:buClr>
                <a:srgbClr val="353B55"/>
              </a:buClr>
              <a:buFont typeface="Symbol" pitchFamily="18" charset="2"/>
              <a:buChar char=""/>
            </a:pPr>
            <a:r>
              <a:rPr lang="hr-HR" sz="2000" smtClean="0">
                <a:latin typeface="Cambria" pitchFamily="18" charset="0"/>
              </a:rPr>
              <a:t>Osnovana </a:t>
            </a:r>
            <a:r>
              <a:rPr lang="en-US" sz="2000" smtClean="0">
                <a:latin typeface="Cambria" pitchFamily="18" charset="0"/>
              </a:rPr>
              <a:t>2001</a:t>
            </a:r>
            <a:r>
              <a:rPr lang="hr-HR" sz="2000" smtClean="0">
                <a:latin typeface="Cambria" pitchFamily="18" charset="0"/>
              </a:rPr>
              <a:t>.</a:t>
            </a:r>
            <a:r>
              <a:rPr lang="en-US" sz="2000" smtClean="0">
                <a:latin typeface="Cambria" pitchFamily="18" charset="0"/>
              </a:rPr>
              <a:t> </a:t>
            </a:r>
            <a:r>
              <a:rPr lang="hr-HR" sz="2000" smtClean="0">
                <a:latin typeface="Cambria" pitchFamily="18" charset="0"/>
              </a:rPr>
              <a:t>od sedam agencija</a:t>
            </a:r>
            <a:r>
              <a:rPr lang="en-US" sz="2000" smtClean="0">
                <a:latin typeface="Cambria" pitchFamily="18" charset="0"/>
              </a:rPr>
              <a:t> </a:t>
            </a:r>
          </a:p>
          <a:p>
            <a:pPr algn="just">
              <a:spcBef>
                <a:spcPts val="600"/>
              </a:spcBef>
              <a:buClr>
                <a:srgbClr val="353B55"/>
              </a:buClr>
              <a:buFont typeface="Symbol" pitchFamily="18" charset="2"/>
              <a:buChar char=""/>
            </a:pPr>
            <a:r>
              <a:rPr lang="hr-HR" sz="2000" smtClean="0">
                <a:latin typeface="Cambria" pitchFamily="18" charset="0"/>
              </a:rPr>
              <a:t>Djeluje u suradnji s OECD-DAC operativnom grupom na sustavu upravljanja javnim financijama</a:t>
            </a:r>
            <a:endParaRPr lang="en-US" sz="2000" smtClean="0">
              <a:latin typeface="Cambria" pitchFamily="18" charset="0"/>
            </a:endParaRPr>
          </a:p>
          <a:p>
            <a:pPr algn="just">
              <a:spcBef>
                <a:spcPts val="600"/>
              </a:spcBef>
              <a:buClr>
                <a:srgbClr val="353B55"/>
              </a:buClr>
              <a:buFont typeface="Symbol" pitchFamily="18" charset="2"/>
              <a:buChar char=""/>
            </a:pPr>
            <a:r>
              <a:rPr lang="en-US" sz="2000" smtClean="0">
                <a:latin typeface="Cambria" pitchFamily="18" charset="0"/>
              </a:rPr>
              <a:t>Pridonosi učinkovitosti razvoja kroz: ‘</a:t>
            </a:r>
            <a:r>
              <a:rPr lang="hr-HR" sz="2000" smtClean="0">
                <a:latin typeface="Cambria" pitchFamily="18" charset="0"/>
              </a:rPr>
              <a:t>Snažan pristup</a:t>
            </a:r>
            <a:r>
              <a:rPr lang="en-US" sz="2000" smtClean="0">
                <a:latin typeface="Cambria" pitchFamily="18" charset="0"/>
              </a:rPr>
              <a:t>’ </a:t>
            </a:r>
            <a:r>
              <a:rPr lang="hr-HR" sz="2000" smtClean="0">
                <a:latin typeface="Cambria" pitchFamily="18" charset="0"/>
              </a:rPr>
              <a:t>potpori reformi PFM-a</a:t>
            </a:r>
            <a:endParaRPr lang="en-US" sz="2000" smtClean="0">
              <a:latin typeface="Cambria" pitchFamily="18" charset="0"/>
            </a:endParaRPr>
          </a:p>
        </p:txBody>
      </p:sp>
      <p:sp>
        <p:nvSpPr>
          <p:cNvPr id="24578" name="Rectangle 2"/>
          <p:cNvSpPr>
            <a:spLocks noGrp="1" noChangeArrowheads="1"/>
          </p:cNvSpPr>
          <p:nvPr>
            <p:ph type="title"/>
          </p:nvPr>
        </p:nvSpPr>
        <p:spPr>
          <a:xfrm>
            <a:off x="179388" y="620713"/>
            <a:ext cx="7561262" cy="1368425"/>
          </a:xfrm>
        </p:spPr>
        <p:txBody>
          <a:bodyPr/>
          <a:lstStyle/>
          <a:p>
            <a:pPr algn="just"/>
            <a:r>
              <a:rPr lang="hr-HR" b="1" smtClean="0">
                <a:latin typeface="Cambria" pitchFamily="18" charset="0"/>
              </a:rPr>
              <a:t>Što je </a:t>
            </a:r>
            <a:r>
              <a:rPr lang="en-US" b="1" smtClean="0">
                <a:latin typeface="Cambria" pitchFamily="18" charset="0"/>
              </a:rPr>
              <a:t>PEFA program?</a:t>
            </a:r>
          </a:p>
        </p:txBody>
      </p:sp>
      <p:pic>
        <p:nvPicPr>
          <p:cNvPr id="24579"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50825" y="620713"/>
            <a:ext cx="7489825" cy="796925"/>
          </a:xfrm>
        </p:spPr>
        <p:txBody>
          <a:bodyPr/>
          <a:lstStyle/>
          <a:p>
            <a:pPr algn="ctr"/>
            <a:r>
              <a:rPr lang="en-US" b="1" smtClean="0">
                <a:latin typeface="Cambria" pitchFamily="18" charset="0"/>
              </a:rPr>
              <a:t>PEFA </a:t>
            </a:r>
            <a:r>
              <a:rPr lang="hr-HR" b="1" smtClean="0">
                <a:latin typeface="Cambria" pitchFamily="18" charset="0"/>
              </a:rPr>
              <a:t>dionici</a:t>
            </a:r>
            <a:endParaRPr lang="en-US" b="1" smtClean="0">
              <a:latin typeface="Cambria" pitchFamily="18" charset="0"/>
            </a:endParaRPr>
          </a:p>
        </p:txBody>
      </p:sp>
      <p:pic>
        <p:nvPicPr>
          <p:cNvPr id="26627" name="Picture 4" descr="PEFAgraphic"/>
          <p:cNvPicPr>
            <a:picLocks noChangeAspect="1" noChangeArrowheads="1"/>
          </p:cNvPicPr>
          <p:nvPr/>
        </p:nvPicPr>
        <p:blipFill>
          <a:blip r:embed="rId3"/>
          <a:srcRect/>
          <a:stretch>
            <a:fillRect/>
          </a:stretch>
        </p:blipFill>
        <p:spPr bwMode="auto">
          <a:xfrm>
            <a:off x="755650" y="1989138"/>
            <a:ext cx="7561263" cy="4248150"/>
          </a:xfrm>
          <a:prstGeom prst="rect">
            <a:avLst/>
          </a:prstGeom>
          <a:noFill/>
          <a:ln w="9525">
            <a:noFill/>
            <a:miter lim="800000"/>
            <a:headEnd/>
            <a:tailEnd/>
          </a:ln>
        </p:spPr>
      </p:pic>
      <p:pic>
        <p:nvPicPr>
          <p:cNvPr id="26628" name="Picture 8"/>
          <p:cNvPicPr>
            <a:picLocks noChangeAspect="1"/>
          </p:cNvPicPr>
          <p:nvPr/>
        </p:nvPicPr>
        <p:blipFill>
          <a:blip r:embed="rId4"/>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2"/>
          <p:cNvSpPr>
            <a:spLocks noGrp="1" noChangeArrowheads="1"/>
          </p:cNvSpPr>
          <p:nvPr>
            <p:ph type="title"/>
          </p:nvPr>
        </p:nvSpPr>
        <p:spPr>
          <a:xfrm>
            <a:off x="0" y="836613"/>
            <a:ext cx="7740650" cy="1079500"/>
          </a:xfrm>
        </p:spPr>
        <p:txBody>
          <a:bodyPr/>
          <a:lstStyle/>
          <a:p>
            <a:pPr algn="just"/>
            <a:r>
              <a:rPr lang="pt-BR" b="1" smtClean="0">
                <a:latin typeface="Cambria" pitchFamily="18" charset="0"/>
              </a:rPr>
              <a:t>Ojačan pristup za potporu reforme </a:t>
            </a:r>
            <a:r>
              <a:rPr lang="hr-HR" b="1" smtClean="0">
                <a:latin typeface="Cambria" pitchFamily="18" charset="0"/>
              </a:rPr>
              <a:t>PFM-a</a:t>
            </a:r>
            <a:endParaRPr lang="pt-BR" b="1" smtClean="0">
              <a:latin typeface="Cambria" pitchFamily="18" charset="0"/>
            </a:endParaRPr>
          </a:p>
        </p:txBody>
      </p:sp>
      <p:sp>
        <p:nvSpPr>
          <p:cNvPr id="28674" name="Rectangle 3"/>
          <p:cNvSpPr>
            <a:spLocks noGrp="1" noChangeArrowheads="1"/>
          </p:cNvSpPr>
          <p:nvPr>
            <p:ph type="body" idx="1"/>
          </p:nvPr>
        </p:nvSpPr>
        <p:spPr>
          <a:xfrm>
            <a:off x="250825" y="2079625"/>
            <a:ext cx="8642350" cy="4105275"/>
          </a:xfrm>
          <a:solidFill>
            <a:schemeClr val="bg1"/>
          </a:solidFill>
        </p:spPr>
        <p:txBody>
          <a:bodyPr/>
          <a:lstStyle/>
          <a:p>
            <a:pPr marL="457200" indent="-457200" algn="just">
              <a:buClr>
                <a:srgbClr val="353B55"/>
              </a:buClr>
              <a:buFont typeface="Trebuchet MS" pitchFamily="34" charset="0"/>
              <a:buAutoNum type="arabicPeriod"/>
            </a:pPr>
            <a:r>
              <a:rPr lang="hr-HR" b="1" smtClean="0">
                <a:latin typeface="Cambria" pitchFamily="18" charset="0"/>
              </a:rPr>
              <a:t>Program reforme </a:t>
            </a:r>
            <a:r>
              <a:rPr lang="en-US" b="1" smtClean="0">
                <a:latin typeface="Cambria" pitchFamily="18" charset="0"/>
              </a:rPr>
              <a:t>PFM</a:t>
            </a:r>
            <a:r>
              <a:rPr lang="hr-HR" b="1" smtClean="0">
                <a:latin typeface="Cambria" pitchFamily="18" charset="0"/>
              </a:rPr>
              <a:t>-a koji provodi zemlja</a:t>
            </a:r>
            <a:r>
              <a:rPr lang="en-US" b="1" smtClean="0">
                <a:latin typeface="Cambria" pitchFamily="18" charset="0"/>
              </a:rPr>
              <a:t>, </a:t>
            </a:r>
            <a:r>
              <a:rPr lang="hr-HR" smtClean="0">
                <a:latin typeface="Cambria" pitchFamily="18" charset="0"/>
              </a:rPr>
              <a:t>uključujući strategije i akcijske planove koji odražavaju prioritete države koji se provod kroz strukturu države</a:t>
            </a:r>
          </a:p>
          <a:p>
            <a:pPr marL="457200" indent="-457200" algn="just">
              <a:buClr>
                <a:srgbClr val="353B55"/>
              </a:buClr>
              <a:buFont typeface="Trebuchet MS" pitchFamily="34" charset="0"/>
              <a:buAutoNum type="arabicPeriod"/>
            </a:pPr>
            <a:endParaRPr lang="hr-HR" b="1" smtClean="0">
              <a:latin typeface="Cambria" pitchFamily="18" charset="0"/>
            </a:endParaRPr>
          </a:p>
          <a:p>
            <a:pPr marL="457200" indent="-457200" algn="just">
              <a:spcBef>
                <a:spcPts val="1200"/>
              </a:spcBef>
              <a:buClr>
                <a:srgbClr val="353B55"/>
              </a:buClr>
              <a:buFont typeface="Trebuchet MS" pitchFamily="34" charset="0"/>
              <a:buAutoNum type="arabicPeriod"/>
            </a:pPr>
            <a:r>
              <a:rPr lang="hr-HR" b="1" smtClean="0">
                <a:latin typeface="Cambria" pitchFamily="18" charset="0"/>
              </a:rPr>
              <a:t>Program potpore koordiniran od strane donatora</a:t>
            </a:r>
            <a:r>
              <a:rPr lang="en-US" b="1" smtClean="0">
                <a:latin typeface="Cambria" pitchFamily="18" charset="0"/>
              </a:rPr>
              <a:t>, </a:t>
            </a:r>
            <a:r>
              <a:rPr lang="hr-HR" smtClean="0">
                <a:latin typeface="Cambria" pitchFamily="18" charset="0"/>
              </a:rPr>
              <a:t>koji pokriva analitičku, tehničku i financijsku potporu</a:t>
            </a:r>
          </a:p>
          <a:p>
            <a:pPr marL="457200" indent="-457200" algn="just">
              <a:spcBef>
                <a:spcPts val="1200"/>
              </a:spcBef>
              <a:buClr>
                <a:srgbClr val="353B55"/>
              </a:buClr>
              <a:buFont typeface="Trebuchet MS" pitchFamily="34" charset="0"/>
              <a:buAutoNum type="arabicPeriod"/>
            </a:pPr>
            <a:endParaRPr lang="hr-HR" b="1" smtClean="0">
              <a:latin typeface="Cambria" pitchFamily="18" charset="0"/>
            </a:endParaRPr>
          </a:p>
          <a:p>
            <a:pPr marL="457200" indent="-457200" algn="just">
              <a:spcBef>
                <a:spcPts val="1200"/>
              </a:spcBef>
              <a:buClr>
                <a:srgbClr val="353B55"/>
              </a:buClr>
              <a:buFont typeface="Trebuchet MS" pitchFamily="34" charset="0"/>
              <a:buAutoNum type="arabicPeriod"/>
            </a:pPr>
            <a:r>
              <a:rPr lang="hr-HR" b="1" smtClean="0">
                <a:latin typeface="Cambria" pitchFamily="18" charset="0"/>
              </a:rPr>
              <a:t>Zajednička baza informacija</a:t>
            </a:r>
            <a:r>
              <a:rPr lang="en-US" b="1" smtClean="0">
                <a:latin typeface="Cambria" pitchFamily="18" charset="0"/>
              </a:rPr>
              <a:t>, </a:t>
            </a:r>
            <a:r>
              <a:rPr lang="hr-HR" b="1" smtClean="0">
                <a:latin typeface="Cambria" pitchFamily="18" charset="0"/>
              </a:rPr>
              <a:t>temeljena</a:t>
            </a:r>
            <a:r>
              <a:rPr lang="hr-HR" smtClean="0">
                <a:latin typeface="Cambria" pitchFamily="18" charset="0"/>
              </a:rPr>
              <a:t> na okviru za mjerenje učinkovitosti i praćenje rezultata tijekom vremena, odnosno Okvir mjerenja učinka PFM-a</a:t>
            </a:r>
            <a:endParaRPr lang="en-GB" smtClean="0">
              <a:latin typeface="Cambria" pitchFamily="18" charset="0"/>
            </a:endParaRPr>
          </a:p>
        </p:txBody>
      </p:sp>
      <p:pic>
        <p:nvPicPr>
          <p:cNvPr id="28675"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AutoShape 2"/>
          <p:cNvSpPr>
            <a:spLocks noGrp="1" noChangeArrowheads="1"/>
          </p:cNvSpPr>
          <p:nvPr>
            <p:ph type="title"/>
          </p:nvPr>
        </p:nvSpPr>
        <p:spPr>
          <a:xfrm>
            <a:off x="107950" y="765175"/>
            <a:ext cx="7559675" cy="1439863"/>
          </a:xfrm>
        </p:spPr>
        <p:txBody>
          <a:bodyPr/>
          <a:lstStyle/>
          <a:p>
            <a:pPr algn="just"/>
            <a:r>
              <a:rPr lang="hr-HR" b="1" smtClean="0">
                <a:latin typeface="Cambria" pitchFamily="18" charset="0"/>
              </a:rPr>
              <a:t>Koji su koraci u provedbi Ojačanog pristupa?</a:t>
            </a:r>
            <a:endParaRPr lang="en-US" b="1" smtClean="0">
              <a:latin typeface="Cambria" pitchFamily="18" charset="0"/>
            </a:endParaRPr>
          </a:p>
        </p:txBody>
      </p:sp>
      <p:sp>
        <p:nvSpPr>
          <p:cNvPr id="30722" name="Rectangle 3"/>
          <p:cNvSpPr>
            <a:spLocks noGrp="1" noChangeArrowheads="1"/>
          </p:cNvSpPr>
          <p:nvPr>
            <p:ph type="body" idx="1"/>
          </p:nvPr>
        </p:nvSpPr>
        <p:spPr>
          <a:xfrm>
            <a:off x="179388" y="2276475"/>
            <a:ext cx="8713787" cy="3673475"/>
          </a:xfrm>
          <a:solidFill>
            <a:schemeClr val="bg1"/>
          </a:solidFill>
        </p:spPr>
        <p:txBody>
          <a:bodyPr/>
          <a:lstStyle/>
          <a:p>
            <a:pPr algn="just">
              <a:spcBef>
                <a:spcPct val="0"/>
              </a:spcBef>
              <a:buClr>
                <a:srgbClr val="353B55"/>
              </a:buClr>
            </a:pPr>
            <a:r>
              <a:rPr lang="hr-HR" sz="2800" smtClean="0">
                <a:latin typeface="Cambria" pitchFamily="18" charset="0"/>
              </a:rPr>
              <a:t>Prva faza</a:t>
            </a:r>
            <a:r>
              <a:rPr lang="en-US" sz="2800" smtClean="0">
                <a:latin typeface="Cambria" pitchFamily="18" charset="0"/>
              </a:rPr>
              <a:t>: </a:t>
            </a:r>
            <a:r>
              <a:rPr lang="hr-HR" sz="2800" b="1" smtClean="0">
                <a:latin typeface="Cambria" pitchFamily="18" charset="0"/>
              </a:rPr>
              <a:t>Razvoj i predstavljanje Okvira za mjerenje učinka PFM-a</a:t>
            </a:r>
            <a:endParaRPr lang="en-US" sz="2800" b="1" smtClean="0">
              <a:latin typeface="Cambria" pitchFamily="18" charset="0"/>
            </a:endParaRPr>
          </a:p>
          <a:p>
            <a:pPr lvl="1" algn="just">
              <a:spcBef>
                <a:spcPct val="0"/>
              </a:spcBef>
              <a:buClr>
                <a:srgbClr val="353B55"/>
              </a:buClr>
            </a:pPr>
            <a:r>
              <a:rPr lang="hr-HR" sz="2800" smtClean="0">
                <a:latin typeface="Cambria" pitchFamily="18" charset="0"/>
              </a:rPr>
              <a:t>Promicanje zajedničkih napora svih dionika na analitički rad PMF-a – ostvarenje značajnog napretka</a:t>
            </a:r>
            <a:endParaRPr lang="en-US" sz="2800" smtClean="0">
              <a:latin typeface="Cambria" pitchFamily="18" charset="0"/>
            </a:endParaRPr>
          </a:p>
          <a:p>
            <a:pPr algn="just">
              <a:spcBef>
                <a:spcPct val="0"/>
              </a:spcBef>
              <a:buClr>
                <a:srgbClr val="353B55"/>
              </a:buClr>
            </a:pPr>
            <a:endParaRPr lang="hr-HR" sz="2800" smtClean="0">
              <a:latin typeface="Cambria" pitchFamily="18" charset="0"/>
            </a:endParaRPr>
          </a:p>
          <a:p>
            <a:pPr algn="just">
              <a:spcBef>
                <a:spcPct val="0"/>
              </a:spcBef>
              <a:buClr>
                <a:srgbClr val="353B55"/>
              </a:buClr>
            </a:pPr>
            <a:r>
              <a:rPr lang="hr-HR" sz="2800" smtClean="0">
                <a:latin typeface="Cambria" pitchFamily="18" charset="0"/>
              </a:rPr>
              <a:t>Druga faza</a:t>
            </a:r>
            <a:r>
              <a:rPr lang="en-US" sz="2800" smtClean="0">
                <a:latin typeface="Cambria" pitchFamily="18" charset="0"/>
              </a:rPr>
              <a:t>: </a:t>
            </a:r>
            <a:r>
              <a:rPr lang="hr-HR" sz="2800" b="1" smtClean="0">
                <a:latin typeface="Cambria" pitchFamily="18" charset="0"/>
              </a:rPr>
              <a:t>Razvoj zajedničkih pristupa formuliranju reforme PFM-a</a:t>
            </a:r>
            <a:endParaRPr lang="en-US" sz="2800" b="1" smtClean="0">
              <a:latin typeface="Cambria" pitchFamily="18" charset="0"/>
            </a:endParaRPr>
          </a:p>
          <a:p>
            <a:pPr lvl="1" algn="just">
              <a:spcBef>
                <a:spcPct val="0"/>
              </a:spcBef>
              <a:buClr>
                <a:srgbClr val="353B55"/>
              </a:buClr>
            </a:pPr>
            <a:r>
              <a:rPr lang="hr-HR" sz="2800" smtClean="0">
                <a:latin typeface="Cambria" pitchFamily="18" charset="0"/>
              </a:rPr>
              <a:t>Radovi u tijeku</a:t>
            </a:r>
            <a:endParaRPr lang="en-US" sz="2800" smtClean="0">
              <a:latin typeface="Cambri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AutoShape 2"/>
          <p:cNvSpPr>
            <a:spLocks noGrp="1" noChangeArrowheads="1"/>
          </p:cNvSpPr>
          <p:nvPr>
            <p:ph type="title"/>
          </p:nvPr>
        </p:nvSpPr>
        <p:spPr>
          <a:xfrm>
            <a:off x="107950" y="908050"/>
            <a:ext cx="7559675" cy="936625"/>
          </a:xfrm>
        </p:spPr>
        <p:txBody>
          <a:bodyPr/>
          <a:lstStyle/>
          <a:p>
            <a:pPr algn="just"/>
            <a:r>
              <a:rPr lang="hr-HR" smtClean="0">
                <a:latin typeface="Cambria" pitchFamily="18" charset="0"/>
              </a:rPr>
              <a:t>Posljedice Ojačanog pristupa</a:t>
            </a:r>
            <a:r>
              <a:rPr lang="en-US" smtClean="0">
                <a:latin typeface="Cambria" pitchFamily="18" charset="0"/>
              </a:rPr>
              <a:t>?</a:t>
            </a:r>
          </a:p>
        </p:txBody>
      </p:sp>
      <p:sp>
        <p:nvSpPr>
          <p:cNvPr id="32770" name="Rectangle 3"/>
          <p:cNvSpPr>
            <a:spLocks noGrp="1" noChangeArrowheads="1"/>
          </p:cNvSpPr>
          <p:nvPr>
            <p:ph type="body" idx="1"/>
          </p:nvPr>
        </p:nvSpPr>
        <p:spPr>
          <a:xfrm>
            <a:off x="142875" y="2205038"/>
            <a:ext cx="8750300" cy="4103687"/>
          </a:xfrm>
          <a:solidFill>
            <a:schemeClr val="bg1"/>
          </a:solidFill>
        </p:spPr>
        <p:txBody>
          <a:bodyPr/>
          <a:lstStyle/>
          <a:p>
            <a:pPr algn="just">
              <a:spcBef>
                <a:spcPct val="0"/>
              </a:spcBef>
              <a:buClr>
                <a:srgbClr val="353B55"/>
              </a:buClr>
              <a:buFontTx/>
              <a:buNone/>
            </a:pPr>
            <a:r>
              <a:rPr lang="en-US" b="1" smtClean="0">
                <a:solidFill>
                  <a:srgbClr val="353B55"/>
                </a:solidFill>
                <a:latin typeface="Cambria" pitchFamily="18" charset="0"/>
              </a:rPr>
              <a:t>   </a:t>
            </a:r>
            <a:r>
              <a:rPr lang="hr-HR" b="1" smtClean="0">
                <a:solidFill>
                  <a:srgbClr val="353B55"/>
                </a:solidFill>
                <a:latin typeface="Cambria" pitchFamily="18" charset="0"/>
              </a:rPr>
              <a:t>Usmjeren </a:t>
            </a:r>
            <a:r>
              <a:rPr lang="hr-HR" b="1" smtClean="0">
                <a:latin typeface="Cambria" pitchFamily="18" charset="0"/>
              </a:rPr>
              <a:t>na poboljšanja u PFM sustavima</a:t>
            </a:r>
            <a:r>
              <a:rPr lang="en-US" b="1" smtClean="0">
                <a:latin typeface="Cambria" pitchFamily="18" charset="0"/>
              </a:rPr>
              <a:t>:</a:t>
            </a:r>
            <a:endParaRPr lang="hr-HR" b="1" smtClean="0">
              <a:latin typeface="Cambria" pitchFamily="18" charset="0"/>
            </a:endParaRPr>
          </a:p>
          <a:p>
            <a:pPr algn="just">
              <a:spcBef>
                <a:spcPct val="0"/>
              </a:spcBef>
              <a:buClr>
                <a:srgbClr val="353B55"/>
              </a:buClr>
              <a:buFontTx/>
              <a:buNone/>
            </a:pPr>
            <a:endParaRPr lang="en-US" b="1" smtClean="0">
              <a:latin typeface="Cambria" pitchFamily="18" charset="0"/>
            </a:endParaRPr>
          </a:p>
          <a:p>
            <a:pPr lvl="1" algn="just">
              <a:buClr>
                <a:srgbClr val="353B55"/>
              </a:buClr>
            </a:pPr>
            <a:r>
              <a:rPr lang="hr-HR" sz="2400" smtClean="0">
                <a:latin typeface="Cambria" pitchFamily="18" charset="0"/>
              </a:rPr>
              <a:t>Naglašavanje upravljanje državom</a:t>
            </a:r>
            <a:r>
              <a:rPr lang="hr-HR" sz="2400" b="1" smtClean="0">
                <a:latin typeface="Cambria" pitchFamily="18" charset="0"/>
              </a:rPr>
              <a:t> i mjerodavnost za ostvareni </a:t>
            </a:r>
            <a:r>
              <a:rPr lang="hr-HR" sz="2400" smtClean="0">
                <a:latin typeface="Cambria" pitchFamily="18" charset="0"/>
              </a:rPr>
              <a:t>rezultat</a:t>
            </a:r>
            <a:endParaRPr lang="en-US" sz="2400" smtClean="0">
              <a:latin typeface="Cambria" pitchFamily="18" charset="0"/>
            </a:endParaRPr>
          </a:p>
          <a:p>
            <a:pPr lvl="1" algn="just">
              <a:buClr>
                <a:srgbClr val="353B55"/>
              </a:buClr>
            </a:pPr>
            <a:r>
              <a:rPr lang="hr-HR" sz="2400" b="1" smtClean="0">
                <a:latin typeface="Cambria" pitchFamily="18" charset="0"/>
              </a:rPr>
              <a:t>Zajednička baza informacija</a:t>
            </a:r>
            <a:r>
              <a:rPr lang="en-US" sz="2400" smtClean="0">
                <a:latin typeface="Cambria" pitchFamily="18" charset="0"/>
              </a:rPr>
              <a:t>, </a:t>
            </a:r>
            <a:r>
              <a:rPr lang="hr-HR" sz="2400" smtClean="0">
                <a:latin typeface="Cambria" pitchFamily="18" charset="0"/>
              </a:rPr>
              <a:t>manje duplcirane dijagnostike</a:t>
            </a:r>
            <a:endParaRPr lang="en-US" sz="2400" smtClean="0">
              <a:latin typeface="Cambria" pitchFamily="18" charset="0"/>
            </a:endParaRPr>
          </a:p>
          <a:p>
            <a:pPr lvl="1" algn="just">
              <a:buClr>
                <a:srgbClr val="353B55"/>
              </a:buClr>
            </a:pPr>
            <a:r>
              <a:rPr lang="hr-HR" sz="2400" b="1" smtClean="0">
                <a:latin typeface="Cambria" pitchFamily="18" charset="0"/>
              </a:rPr>
              <a:t>Zajednička suradnja donatora u zemlji</a:t>
            </a:r>
            <a:r>
              <a:rPr lang="en-US" sz="2400" smtClean="0">
                <a:latin typeface="Cambria" pitchFamily="18" charset="0"/>
              </a:rPr>
              <a:t>, </a:t>
            </a:r>
            <a:r>
              <a:rPr lang="hr-HR" sz="2400" smtClean="0">
                <a:latin typeface="Cambria" pitchFamily="18" charset="0"/>
              </a:rPr>
              <a:t>smanjivanje troškva transakcije i stvaranje dosljednosti u analizi</a:t>
            </a:r>
          </a:p>
          <a:p>
            <a:pPr lvl="1" algn="just">
              <a:buClr>
                <a:srgbClr val="353B55"/>
              </a:buClr>
            </a:pPr>
            <a:r>
              <a:rPr lang="hr-HR" sz="2400" smtClean="0">
                <a:latin typeface="Cambria" pitchFamily="18" charset="0"/>
              </a:rPr>
              <a:t>Manji naglasak na dijagnozi, </a:t>
            </a:r>
            <a:r>
              <a:rPr lang="hr-HR" sz="2400" b="1" smtClean="0">
                <a:latin typeface="Cambria" pitchFamily="18" charset="0"/>
              </a:rPr>
              <a:t>veći na izgradnji kapaciteta</a:t>
            </a:r>
          </a:p>
          <a:p>
            <a:pPr lvl="1" algn="just">
              <a:buClr>
                <a:srgbClr val="353B55"/>
              </a:buClr>
            </a:pPr>
            <a:r>
              <a:rPr lang="hr-HR" sz="2400" smtClean="0">
                <a:latin typeface="Cambria" pitchFamily="18" charset="0"/>
              </a:rPr>
              <a:t>S okvirom za mjerenje učinka, </a:t>
            </a:r>
            <a:r>
              <a:rPr lang="hr-HR" sz="2400" b="1" smtClean="0">
                <a:latin typeface="Cambria" pitchFamily="18" charset="0"/>
              </a:rPr>
              <a:t>više se doznaje </a:t>
            </a:r>
            <a:r>
              <a:rPr lang="hr-HR" sz="2400" smtClean="0">
                <a:latin typeface="Cambria" pitchFamily="18" charset="0"/>
              </a:rPr>
              <a:t>što funkcionira i zašto</a:t>
            </a:r>
            <a:endParaRPr lang="en-US" sz="2400" smtClean="0">
              <a:latin typeface="Cambria" pitchFamily="18" charset="0"/>
            </a:endParaRPr>
          </a:p>
          <a:p>
            <a:pPr lvl="4" algn="just"/>
            <a:endParaRPr lang="en-US" sz="2400" smtClean="0">
              <a:latin typeface="Cambria" pitchFamily="18" charset="0"/>
            </a:endParaRPr>
          </a:p>
        </p:txBody>
      </p:sp>
      <p:pic>
        <p:nvPicPr>
          <p:cNvPr id="32771"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AutoShape 2"/>
          <p:cNvSpPr>
            <a:spLocks noGrp="1" noChangeArrowheads="1"/>
          </p:cNvSpPr>
          <p:nvPr>
            <p:ph type="title"/>
          </p:nvPr>
        </p:nvSpPr>
        <p:spPr>
          <a:xfrm>
            <a:off x="107950" y="908050"/>
            <a:ext cx="7559675" cy="1152525"/>
          </a:xfrm>
        </p:spPr>
        <p:txBody>
          <a:bodyPr/>
          <a:lstStyle/>
          <a:p>
            <a:pPr algn="just"/>
            <a:r>
              <a:rPr lang="hr-HR" b="1" smtClean="0">
                <a:latin typeface="Cambria" pitchFamily="18" charset="0"/>
              </a:rPr>
              <a:t>U koju svrhu zemlje mogu koristiti PEFA okvir</a:t>
            </a:r>
            <a:r>
              <a:rPr lang="en-US" b="1" smtClean="0">
                <a:latin typeface="Cambria" pitchFamily="18" charset="0"/>
              </a:rPr>
              <a:t>?</a:t>
            </a:r>
            <a:endParaRPr lang="en-GB" b="1" smtClean="0">
              <a:latin typeface="Cambria" pitchFamily="18" charset="0"/>
            </a:endParaRPr>
          </a:p>
        </p:txBody>
      </p:sp>
      <p:sp>
        <p:nvSpPr>
          <p:cNvPr id="34818" name="Rectangle 3"/>
          <p:cNvSpPr>
            <a:spLocks noGrp="1" noChangeArrowheads="1"/>
          </p:cNvSpPr>
          <p:nvPr>
            <p:ph type="body" idx="1"/>
          </p:nvPr>
        </p:nvSpPr>
        <p:spPr>
          <a:xfrm>
            <a:off x="323850" y="2203450"/>
            <a:ext cx="8569325" cy="3987800"/>
          </a:xfrm>
          <a:solidFill>
            <a:schemeClr val="bg1"/>
          </a:solidFill>
        </p:spPr>
        <p:txBody>
          <a:bodyPr/>
          <a:lstStyle/>
          <a:p>
            <a:pPr marL="396875" indent="-396875" algn="just">
              <a:buClr>
                <a:srgbClr val="353B55"/>
              </a:buClr>
            </a:pPr>
            <a:r>
              <a:rPr lang="en-US" smtClean="0">
                <a:latin typeface="Cambria" pitchFamily="18" charset="0"/>
              </a:rPr>
              <a:t>I</a:t>
            </a:r>
            <a:r>
              <a:rPr lang="hr-HR" smtClean="0">
                <a:latin typeface="Cambria" pitchFamily="18" charset="0"/>
              </a:rPr>
              <a:t>nformiranje o reformama i prioritetima PFM-a</a:t>
            </a:r>
            <a:endParaRPr lang="en-US" smtClean="0">
              <a:latin typeface="Cambria" pitchFamily="18" charset="0"/>
            </a:endParaRPr>
          </a:p>
          <a:p>
            <a:pPr marL="396875" indent="-396875" algn="just">
              <a:buClr>
                <a:srgbClr val="353B55"/>
              </a:buClr>
            </a:pPr>
            <a:endParaRPr lang="hr-HR" smtClean="0">
              <a:latin typeface="Cambria" pitchFamily="18" charset="0"/>
            </a:endParaRPr>
          </a:p>
          <a:p>
            <a:pPr marL="396875" indent="-396875" algn="just">
              <a:buClr>
                <a:srgbClr val="353B55"/>
              </a:buClr>
            </a:pPr>
            <a:r>
              <a:rPr lang="hr-HR" smtClean="0">
                <a:latin typeface="Cambria" pitchFamily="18" charset="0"/>
              </a:rPr>
              <a:t>Praćenje rezultata reformi</a:t>
            </a:r>
            <a:endParaRPr lang="en-US" smtClean="0">
              <a:latin typeface="Cambria" pitchFamily="18" charset="0"/>
            </a:endParaRPr>
          </a:p>
          <a:p>
            <a:pPr marL="396875" indent="-396875" algn="just">
              <a:buClr>
                <a:srgbClr val="353B55"/>
              </a:buClr>
            </a:pPr>
            <a:endParaRPr lang="hr-HR" smtClean="0">
              <a:latin typeface="Cambria" pitchFamily="18" charset="0"/>
            </a:endParaRPr>
          </a:p>
          <a:p>
            <a:pPr marL="396875" indent="-396875" algn="just">
              <a:buClr>
                <a:srgbClr val="353B55"/>
              </a:buClr>
            </a:pPr>
            <a:r>
              <a:rPr lang="hr-HR" smtClean="0">
                <a:latin typeface="Cambria" pitchFamily="18" charset="0"/>
              </a:rPr>
              <a:t>Usklađivanje informacijskih potreba za vanjskim agencijama vezano uz zajedničke alate za procjenu</a:t>
            </a:r>
          </a:p>
          <a:p>
            <a:pPr marL="396875" indent="-396875" algn="just">
              <a:buClr>
                <a:srgbClr val="353B55"/>
              </a:buClr>
            </a:pPr>
            <a:endParaRPr lang="hr-HR" smtClean="0">
              <a:latin typeface="Cambria" pitchFamily="18" charset="0"/>
            </a:endParaRPr>
          </a:p>
          <a:p>
            <a:pPr marL="396875" indent="-396875" algn="just">
              <a:buClr>
                <a:srgbClr val="353B55"/>
              </a:buClr>
            </a:pPr>
            <a:r>
              <a:rPr lang="hr-HR" smtClean="0">
                <a:latin typeface="Cambria" pitchFamily="18" charset="0"/>
              </a:rPr>
              <a:t>Usporedba i učenje iz iskustava drugih zemalja</a:t>
            </a:r>
            <a:endParaRPr lang="en-US" smtClean="0">
              <a:latin typeface="Cambria" pitchFamily="18" charset="0"/>
            </a:endParaRPr>
          </a:p>
        </p:txBody>
      </p:sp>
      <p:pic>
        <p:nvPicPr>
          <p:cNvPr id="34819" name="Picture 5"/>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ChangeArrowheads="1"/>
          </p:cNvSpPr>
          <p:nvPr/>
        </p:nvSpPr>
        <p:spPr bwMode="auto">
          <a:xfrm>
            <a:off x="250825" y="2349500"/>
            <a:ext cx="8642350" cy="3527425"/>
          </a:xfrm>
          <a:prstGeom prst="rect">
            <a:avLst/>
          </a:prstGeom>
          <a:solidFill>
            <a:schemeClr val="bg1"/>
          </a:solidFill>
          <a:ln w="9525">
            <a:noFill/>
            <a:miter lim="800000"/>
            <a:headEnd/>
            <a:tailEnd/>
          </a:ln>
        </p:spPr>
        <p:txBody>
          <a:bodyPr/>
          <a:lstStyle/>
          <a:p>
            <a:pPr marL="465138" indent="-465138">
              <a:spcBef>
                <a:spcPct val="20000"/>
              </a:spcBef>
              <a:buClr>
                <a:srgbClr val="C0C0C0"/>
              </a:buClr>
              <a:buFont typeface="Wingdings" pitchFamily="2" charset="2"/>
              <a:buChar char="l"/>
              <a:tabLst>
                <a:tab pos="4060825" algn="l"/>
              </a:tabLst>
            </a:pPr>
            <a:r>
              <a:rPr lang="en-US" sz="3200" b="1">
                <a:solidFill>
                  <a:srgbClr val="C0C0C0"/>
                </a:solidFill>
                <a:latin typeface="Cambria" pitchFamily="18" charset="0"/>
              </a:rPr>
              <a:t>PEFA Program (</a:t>
            </a:r>
            <a:r>
              <a:rPr lang="hr-HR" sz="3200" b="1">
                <a:solidFill>
                  <a:srgbClr val="C0C0C0"/>
                </a:solidFill>
                <a:latin typeface="Cambria" pitchFamily="18" charset="0"/>
              </a:rPr>
              <a:t>pregled</a:t>
            </a:r>
            <a:r>
              <a:rPr lang="en-US" sz="3200" b="1">
                <a:solidFill>
                  <a:srgbClr val="C0C0C0"/>
                </a:solidFill>
                <a:latin typeface="Cambria" pitchFamily="18" charset="0"/>
              </a:rPr>
              <a:t>)</a:t>
            </a:r>
          </a:p>
          <a:p>
            <a:pPr marL="465138" indent="-465138" algn="just">
              <a:spcBef>
                <a:spcPct val="20000"/>
              </a:spcBef>
              <a:buClr>
                <a:srgbClr val="207BB4"/>
              </a:buClr>
              <a:buSzPct val="75000"/>
              <a:buFont typeface="Wingdings" pitchFamily="2" charset="2"/>
              <a:buChar char=""/>
              <a:tabLst>
                <a:tab pos="4060825" algn="l"/>
              </a:tabLst>
            </a:pPr>
            <a:r>
              <a:rPr lang="hr-HR" sz="3200" b="1">
                <a:solidFill>
                  <a:srgbClr val="002060"/>
                </a:solidFill>
                <a:latin typeface="Cambria" pitchFamily="18" charset="0"/>
              </a:rPr>
              <a:t>Globalno uvođenje okvira</a:t>
            </a:r>
            <a:endParaRPr lang="en-US" sz="3200" b="1">
              <a:solidFill>
                <a:srgbClr val="002060"/>
              </a:solidFill>
              <a:latin typeface="Cambria" pitchFamily="18" charset="0"/>
            </a:endParaRPr>
          </a:p>
          <a:p>
            <a:pPr marL="465138" indent="-465138">
              <a:spcBef>
                <a:spcPct val="20000"/>
              </a:spcBef>
              <a:buClr>
                <a:srgbClr val="C0C0C0"/>
              </a:buClr>
              <a:buFont typeface="Wingdings" pitchFamily="2" charset="2"/>
              <a:buChar char="l"/>
              <a:tabLst>
                <a:tab pos="4060825" algn="l"/>
              </a:tabLst>
            </a:pPr>
            <a:r>
              <a:rPr lang="en-US" sz="3200" b="1">
                <a:solidFill>
                  <a:srgbClr val="C0C0C0"/>
                </a:solidFill>
                <a:latin typeface="Cambria" pitchFamily="18" charset="0"/>
              </a:rPr>
              <a:t>PEFA potpora korisnicima</a:t>
            </a:r>
          </a:p>
        </p:txBody>
      </p:sp>
      <p:sp>
        <p:nvSpPr>
          <p:cNvPr id="36866" name="Text Box 4"/>
          <p:cNvSpPr txBox="1">
            <a:spLocks noChangeArrowheads="1"/>
          </p:cNvSpPr>
          <p:nvPr/>
        </p:nvSpPr>
        <p:spPr bwMode="auto">
          <a:xfrm>
            <a:off x="107950" y="908050"/>
            <a:ext cx="6985000" cy="701675"/>
          </a:xfrm>
          <a:prstGeom prst="rect">
            <a:avLst/>
          </a:prstGeom>
          <a:noFill/>
          <a:ln w="9525">
            <a:noFill/>
            <a:miter lim="800000"/>
            <a:headEnd/>
            <a:tailEnd/>
          </a:ln>
        </p:spPr>
        <p:txBody>
          <a:bodyPr>
            <a:spAutoFit/>
          </a:bodyPr>
          <a:lstStyle/>
          <a:p>
            <a:pPr algn="just">
              <a:spcBef>
                <a:spcPct val="50000"/>
              </a:spcBef>
            </a:pPr>
            <a:r>
              <a:rPr lang="hr-HR" sz="4000" b="1">
                <a:solidFill>
                  <a:srgbClr val="E13124"/>
                </a:solidFill>
              </a:rPr>
              <a:t>Sadržaj</a:t>
            </a:r>
            <a:endParaRPr lang="en-US" sz="4000" b="1">
              <a:solidFill>
                <a:srgbClr val="E13124"/>
              </a:solidFill>
            </a:endParaRPr>
          </a:p>
        </p:txBody>
      </p:sp>
      <p:pic>
        <p:nvPicPr>
          <p:cNvPr id="36867" name="Picture 6"/>
          <p:cNvPicPr>
            <a:picLocks noChangeAspect="1"/>
          </p:cNvPicPr>
          <p:nvPr/>
        </p:nvPicPr>
        <p:blipFill>
          <a:blip r:embed="rId3"/>
          <a:srcRect/>
          <a:stretch>
            <a:fillRect/>
          </a:stretch>
        </p:blipFill>
        <p:spPr bwMode="auto">
          <a:xfrm>
            <a:off x="0" y="6191250"/>
            <a:ext cx="9144000" cy="61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spDef>
      <a:spPr>
        <a:no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514</TotalTime>
  <Words>1895</Words>
  <Application>Microsoft Office PowerPoint</Application>
  <PresentationFormat>On-screen Show (4:3)</PresentationFormat>
  <Paragraphs>237</Paragraphs>
  <Slides>24</Slides>
  <Notes>19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Berlin</vt:lpstr>
      <vt:lpstr>PEFA Inicijativa</vt:lpstr>
      <vt:lpstr>PowerPoint Presentation</vt:lpstr>
      <vt:lpstr>Što je PEFA program?</vt:lpstr>
      <vt:lpstr>PEFA dionici</vt:lpstr>
      <vt:lpstr>Ojačan pristup za potporu reforme PFM-a</vt:lpstr>
      <vt:lpstr>Koji su koraci u provedbi Ojačanog pristupa?</vt:lpstr>
      <vt:lpstr>Posljedice Ojačanog pristupa?</vt:lpstr>
      <vt:lpstr>U koju svrhu zemlje mogu koristiti PEFA okvir?</vt:lpstr>
      <vt:lpstr>PowerPoint Presentation</vt:lpstr>
      <vt:lpstr>PowerPoint Presentation</vt:lpstr>
      <vt:lpstr>Karta PEFA procjena</vt:lpstr>
      <vt:lpstr>PowerPoint Presentation</vt:lpstr>
      <vt:lpstr>PowerPoint Presentation</vt:lpstr>
      <vt:lpstr>PowerPoint Presentation</vt:lpstr>
      <vt:lpstr>Modalitet provedbe</vt:lpstr>
      <vt:lpstr>Uključenost dionika</vt:lpstr>
      <vt:lpstr>PowerPoint Presentation</vt:lpstr>
      <vt:lpstr>PowerPoint Presentation</vt:lpstr>
      <vt:lpstr>Uloga PEFA Tajništva</vt:lpstr>
      <vt:lpstr>Aktivnosti Tajništva PEFA-e (1)</vt:lpstr>
      <vt:lpstr>Aktivnosti Tajništva PEFA-e (2)</vt:lpstr>
      <vt:lpstr>Pregled kvalitete PEFA Tajništva</vt:lpstr>
      <vt:lpstr>PowerPoint Presentation</vt:lpstr>
      <vt:lpstr>Hvala na pozornosti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Measurement Framework</dc:title>
  <dc:creator>Pfander</dc:creator>
  <cp:lastModifiedBy> </cp:lastModifiedBy>
  <cp:revision>84</cp:revision>
  <cp:lastPrinted>2014-03-14T11:53:39Z</cp:lastPrinted>
  <dcterms:created xsi:type="dcterms:W3CDTF">2007-04-05T19:23:00Z</dcterms:created>
  <dcterms:modified xsi:type="dcterms:W3CDTF">2014-03-19T14:46:51Z</dcterms:modified>
</cp:coreProperties>
</file>